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85"/>
  </p:notesMasterIdLst>
  <p:sldIdLst>
    <p:sldId id="256" r:id="rId2"/>
    <p:sldId id="333"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285" r:id="rId22"/>
    <p:sldId id="286" r:id="rId23"/>
    <p:sldId id="287" r:id="rId24"/>
    <p:sldId id="257" r:id="rId25"/>
    <p:sldId id="258" r:id="rId26"/>
    <p:sldId id="266" r:id="rId27"/>
    <p:sldId id="259" r:id="rId28"/>
    <p:sldId id="267" r:id="rId29"/>
    <p:sldId id="268" r:id="rId30"/>
    <p:sldId id="315" r:id="rId31"/>
    <p:sldId id="265" r:id="rId32"/>
    <p:sldId id="261" r:id="rId33"/>
    <p:sldId id="269" r:id="rId34"/>
    <p:sldId id="270" r:id="rId35"/>
    <p:sldId id="271" r:id="rId36"/>
    <p:sldId id="272" r:id="rId37"/>
    <p:sldId id="273" r:id="rId38"/>
    <p:sldId id="288" r:id="rId39"/>
    <p:sldId id="289" r:id="rId40"/>
    <p:sldId id="325" r:id="rId41"/>
    <p:sldId id="326" r:id="rId42"/>
    <p:sldId id="274" r:id="rId43"/>
    <p:sldId id="263" r:id="rId44"/>
    <p:sldId id="276" r:id="rId45"/>
    <p:sldId id="277" r:id="rId46"/>
    <p:sldId id="278" r:id="rId47"/>
    <p:sldId id="279" r:id="rId48"/>
    <p:sldId id="280" r:id="rId49"/>
    <p:sldId id="319" r:id="rId50"/>
    <p:sldId id="320" r:id="rId51"/>
    <p:sldId id="321" r:id="rId52"/>
    <p:sldId id="322" r:id="rId53"/>
    <p:sldId id="328" r:id="rId54"/>
    <p:sldId id="281" r:id="rId55"/>
    <p:sldId id="282" r:id="rId56"/>
    <p:sldId id="283" r:id="rId57"/>
    <p:sldId id="284" r:id="rId58"/>
    <p:sldId id="323" r:id="rId59"/>
    <p:sldId id="290" r:id="rId60"/>
    <p:sldId id="298" r:id="rId61"/>
    <p:sldId id="316" r:id="rId62"/>
    <p:sldId id="299" r:id="rId63"/>
    <p:sldId id="317" r:id="rId64"/>
    <p:sldId id="300" r:id="rId65"/>
    <p:sldId id="303" r:id="rId66"/>
    <p:sldId id="304" r:id="rId67"/>
    <p:sldId id="305" r:id="rId68"/>
    <p:sldId id="306" r:id="rId69"/>
    <p:sldId id="327" r:id="rId70"/>
    <p:sldId id="295" r:id="rId71"/>
    <p:sldId id="296" r:id="rId72"/>
    <p:sldId id="324" r:id="rId73"/>
    <p:sldId id="307" r:id="rId74"/>
    <p:sldId id="310" r:id="rId75"/>
    <p:sldId id="311" r:id="rId76"/>
    <p:sldId id="312" r:id="rId77"/>
    <p:sldId id="313" r:id="rId78"/>
    <p:sldId id="308" r:id="rId79"/>
    <p:sldId id="329" r:id="rId80"/>
    <p:sldId id="330" r:id="rId81"/>
    <p:sldId id="331" r:id="rId82"/>
    <p:sldId id="332" r:id="rId83"/>
    <p:sldId id="314"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10DCE-35CD-49BD-ACD6-C13989C72303}" v="137" dt="2018-05-16T18:39:50.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cheturov, Anton" userId="01ab3c4d-5244-4e67-821c-c1b604aa1432" providerId="ADAL" clId="{9AF10DCE-35CD-49BD-ACD6-C13989C72303}"/>
    <pc:docChg chg="undo custSel addSld modSld">
      <pc:chgData name="Kocheturov, Anton" userId="01ab3c4d-5244-4e67-821c-c1b604aa1432" providerId="ADAL" clId="{9AF10DCE-35CD-49BD-ACD6-C13989C72303}" dt="2018-05-16T18:38:44.757" v="128" actId="20577"/>
      <pc:docMkLst>
        <pc:docMk/>
      </pc:docMkLst>
      <pc:sldChg chg="modSp">
        <pc:chgData name="Kocheturov, Anton" userId="01ab3c4d-5244-4e67-821c-c1b604aa1432" providerId="ADAL" clId="{9AF10DCE-35CD-49BD-ACD6-C13989C72303}" dt="2018-05-16T18:38:44.757" v="128" actId="20577"/>
        <pc:sldMkLst>
          <pc:docMk/>
          <pc:sldMk cId="1315383789" sldId="256"/>
        </pc:sldMkLst>
        <pc:spChg chg="mod">
          <ac:chgData name="Kocheturov, Anton" userId="01ab3c4d-5244-4e67-821c-c1b604aa1432" providerId="ADAL" clId="{9AF10DCE-35CD-49BD-ACD6-C13989C72303}" dt="2018-05-16T18:23:19.130" v="3" actId="20577"/>
          <ac:spMkLst>
            <pc:docMk/>
            <pc:sldMk cId="1315383789" sldId="256"/>
            <ac:spMk id="2" creationId="{00000000-0000-0000-0000-000000000000}"/>
          </ac:spMkLst>
        </pc:spChg>
        <pc:spChg chg="mod">
          <ac:chgData name="Kocheturov, Anton" userId="01ab3c4d-5244-4e67-821c-c1b604aa1432" providerId="ADAL" clId="{9AF10DCE-35CD-49BD-ACD6-C13989C72303}" dt="2018-05-16T18:38:44.757" v="128" actId="20577"/>
          <ac:spMkLst>
            <pc:docMk/>
            <pc:sldMk cId="1315383789" sldId="256"/>
            <ac:spMk id="3" creationId="{00000000-0000-0000-0000-000000000000}"/>
          </ac:spMkLst>
        </pc:spChg>
      </pc:sldChg>
      <pc:sldChg chg="modSp">
        <pc:chgData name="Kocheturov, Anton" userId="01ab3c4d-5244-4e67-821c-c1b604aa1432" providerId="ADAL" clId="{9AF10DCE-35CD-49BD-ACD6-C13989C72303}" dt="2018-05-16T18:23:02.946" v="1" actId="27636"/>
        <pc:sldMkLst>
          <pc:docMk/>
          <pc:sldMk cId="4047801776" sldId="277"/>
        </pc:sldMkLst>
        <pc:spChg chg="mod">
          <ac:chgData name="Kocheturov, Anton" userId="01ab3c4d-5244-4e67-821c-c1b604aa1432" providerId="ADAL" clId="{9AF10DCE-35CD-49BD-ACD6-C13989C72303}" dt="2018-05-16T18:23:02.946" v="1" actId="27636"/>
          <ac:spMkLst>
            <pc:docMk/>
            <pc:sldMk cId="4047801776" sldId="277"/>
            <ac:spMk id="6" creationId="{00000000-0000-0000-0000-000000000000}"/>
          </ac:spMkLst>
        </pc:spChg>
      </pc:sldChg>
      <pc:sldChg chg="addSp modSp add">
        <pc:chgData name="Kocheturov, Anton" userId="01ab3c4d-5244-4e67-821c-c1b604aa1432" providerId="ADAL" clId="{9AF10DCE-35CD-49BD-ACD6-C13989C72303}" dt="2018-05-16T18:30:01.006" v="65" actId="1076"/>
        <pc:sldMkLst>
          <pc:docMk/>
          <pc:sldMk cId="1357257698" sldId="329"/>
        </pc:sldMkLst>
        <pc:spChg chg="mod">
          <ac:chgData name="Kocheturov, Anton" userId="01ab3c4d-5244-4e67-821c-c1b604aa1432" providerId="ADAL" clId="{9AF10DCE-35CD-49BD-ACD6-C13989C72303}" dt="2018-05-16T18:23:56.382" v="20" actId="20577"/>
          <ac:spMkLst>
            <pc:docMk/>
            <pc:sldMk cId="1357257698" sldId="329"/>
            <ac:spMk id="2" creationId="{00000000-0000-0000-0000-000000000000}"/>
          </ac:spMkLst>
        </pc:spChg>
        <pc:spChg chg="mod">
          <ac:chgData name="Kocheturov, Anton" userId="01ab3c4d-5244-4e67-821c-c1b604aa1432" providerId="ADAL" clId="{9AF10DCE-35CD-49BD-ACD6-C13989C72303}" dt="2018-05-16T18:30:01.006" v="65" actId="1076"/>
          <ac:spMkLst>
            <pc:docMk/>
            <pc:sldMk cId="1357257698" sldId="329"/>
            <ac:spMk id="3" creationId="{00000000-0000-0000-0000-000000000000}"/>
          </ac:spMkLst>
        </pc:spChg>
        <pc:picChg chg="add mod">
          <ac:chgData name="Kocheturov, Anton" userId="01ab3c4d-5244-4e67-821c-c1b604aa1432" providerId="ADAL" clId="{9AF10DCE-35CD-49BD-ACD6-C13989C72303}" dt="2018-05-16T18:26:36.627" v="43" actId="1076"/>
          <ac:picMkLst>
            <pc:docMk/>
            <pc:sldMk cId="1357257698" sldId="329"/>
            <ac:picMk id="6" creationId="{8D22CA97-F5F9-4A5B-A020-9C97BC7CDDB5}"/>
          </ac:picMkLst>
        </pc:picChg>
      </pc:sldChg>
      <pc:sldChg chg="addSp modSp add">
        <pc:chgData name="Kocheturov, Anton" userId="01ab3c4d-5244-4e67-821c-c1b604aa1432" providerId="ADAL" clId="{9AF10DCE-35CD-49BD-ACD6-C13989C72303}" dt="2018-05-16T18:29:37.898" v="62" actId="1076"/>
        <pc:sldMkLst>
          <pc:docMk/>
          <pc:sldMk cId="1149437039" sldId="330"/>
        </pc:sldMkLst>
        <pc:spChg chg="mod">
          <ac:chgData name="Kocheturov, Anton" userId="01ab3c4d-5244-4e67-821c-c1b604aa1432" providerId="ADAL" clId="{9AF10DCE-35CD-49BD-ACD6-C13989C72303}" dt="2018-05-16T18:29:37.898" v="62" actId="1076"/>
          <ac:spMkLst>
            <pc:docMk/>
            <pc:sldMk cId="1149437039" sldId="330"/>
            <ac:spMk id="3" creationId="{00000000-0000-0000-0000-000000000000}"/>
          </ac:spMkLst>
        </pc:spChg>
        <pc:picChg chg="add mod">
          <ac:chgData name="Kocheturov, Anton" userId="01ab3c4d-5244-4e67-821c-c1b604aa1432" providerId="ADAL" clId="{9AF10DCE-35CD-49BD-ACD6-C13989C72303}" dt="2018-05-16T18:28:06.248" v="51" actId="14100"/>
          <ac:picMkLst>
            <pc:docMk/>
            <pc:sldMk cId="1149437039" sldId="330"/>
            <ac:picMk id="7" creationId="{97AF8877-D01D-40C9-A05B-BA0DBE859BEC}"/>
          </ac:picMkLst>
        </pc:picChg>
      </pc:sldChg>
      <pc:sldChg chg="addSp delSp modSp add">
        <pc:chgData name="Kocheturov, Anton" userId="01ab3c4d-5244-4e67-821c-c1b604aa1432" providerId="ADAL" clId="{9AF10DCE-35CD-49BD-ACD6-C13989C72303}" dt="2018-05-16T18:30:51.233" v="68" actId="14100"/>
        <pc:sldMkLst>
          <pc:docMk/>
          <pc:sldMk cId="4168156801" sldId="331"/>
        </pc:sldMkLst>
        <pc:spChg chg="mod">
          <ac:chgData name="Kocheturov, Anton" userId="01ab3c4d-5244-4e67-821c-c1b604aa1432" providerId="ADAL" clId="{9AF10DCE-35CD-49BD-ACD6-C13989C72303}" dt="2018-05-16T18:29:19.100" v="59" actId="1076"/>
          <ac:spMkLst>
            <pc:docMk/>
            <pc:sldMk cId="4168156801" sldId="331"/>
            <ac:spMk id="3" creationId="{00000000-0000-0000-0000-000000000000}"/>
          </ac:spMkLst>
        </pc:spChg>
        <pc:picChg chg="del">
          <ac:chgData name="Kocheturov, Anton" userId="01ab3c4d-5244-4e67-821c-c1b604aa1432" providerId="ADAL" clId="{9AF10DCE-35CD-49BD-ACD6-C13989C72303}" dt="2018-05-16T18:28:23.795" v="53" actId="478"/>
          <ac:picMkLst>
            <pc:docMk/>
            <pc:sldMk cId="4168156801" sldId="331"/>
            <ac:picMk id="7" creationId="{97AF8877-D01D-40C9-A05B-BA0DBE859BEC}"/>
          </ac:picMkLst>
        </pc:picChg>
        <pc:picChg chg="add mod">
          <ac:chgData name="Kocheturov, Anton" userId="01ab3c4d-5244-4e67-821c-c1b604aa1432" providerId="ADAL" clId="{9AF10DCE-35CD-49BD-ACD6-C13989C72303}" dt="2018-05-16T18:30:51.233" v="68" actId="14100"/>
          <ac:picMkLst>
            <pc:docMk/>
            <pc:sldMk cId="4168156801" sldId="331"/>
            <ac:picMk id="8" creationId="{B648AB3A-2D5B-4BD2-A1EC-865F1EA02250}"/>
          </ac:picMkLst>
        </pc:picChg>
      </pc:sldChg>
      <pc:sldChg chg="addSp delSp modSp add">
        <pc:chgData name="Kocheturov, Anton" userId="01ab3c4d-5244-4e67-821c-c1b604aa1432" providerId="ADAL" clId="{9AF10DCE-35CD-49BD-ACD6-C13989C72303}" dt="2018-05-16T18:32:42.437" v="80" actId="478"/>
        <pc:sldMkLst>
          <pc:docMk/>
          <pc:sldMk cId="2969729560" sldId="332"/>
        </pc:sldMkLst>
        <pc:spChg chg="mod">
          <ac:chgData name="Kocheturov, Anton" userId="01ab3c4d-5244-4e67-821c-c1b604aa1432" providerId="ADAL" clId="{9AF10DCE-35CD-49BD-ACD6-C13989C72303}" dt="2018-05-16T18:31:36.081" v="73" actId="113"/>
          <ac:spMkLst>
            <pc:docMk/>
            <pc:sldMk cId="2969729560" sldId="332"/>
            <ac:spMk id="3" creationId="{00000000-0000-0000-0000-000000000000}"/>
          </ac:spMkLst>
        </pc:spChg>
        <pc:picChg chg="del">
          <ac:chgData name="Kocheturov, Anton" userId="01ab3c4d-5244-4e67-821c-c1b604aa1432" providerId="ADAL" clId="{9AF10DCE-35CD-49BD-ACD6-C13989C72303}" dt="2018-05-16T18:32:42.437" v="80" actId="478"/>
          <ac:picMkLst>
            <pc:docMk/>
            <pc:sldMk cId="2969729560" sldId="332"/>
            <ac:picMk id="6" creationId="{8D22CA97-F5F9-4A5B-A020-9C97BC7CDDB5}"/>
          </ac:picMkLst>
        </pc:picChg>
        <pc:picChg chg="add mod ord">
          <ac:chgData name="Kocheturov, Anton" userId="01ab3c4d-5244-4e67-821c-c1b604aa1432" providerId="ADAL" clId="{9AF10DCE-35CD-49BD-ACD6-C13989C72303}" dt="2018-05-16T18:32:37.772" v="79" actId="167"/>
          <ac:picMkLst>
            <pc:docMk/>
            <pc:sldMk cId="2969729560" sldId="332"/>
            <ac:picMk id="7" creationId="{D92F4E77-DE30-4491-A81F-C1690A65D196}"/>
          </ac:picMkLst>
        </pc:picChg>
        <pc:picChg chg="del">
          <ac:chgData name="Kocheturov, Anton" userId="01ab3c4d-5244-4e67-821c-c1b604aa1432" providerId="ADAL" clId="{9AF10DCE-35CD-49BD-ACD6-C13989C72303}" dt="2018-05-16T18:32:25.708" v="76" actId="478"/>
          <ac:picMkLst>
            <pc:docMk/>
            <pc:sldMk cId="2969729560" sldId="332"/>
            <ac:picMk id="8" creationId="{B648AB3A-2D5B-4BD2-A1EC-865F1EA02250}"/>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i\Dropbox\Presentation\Seizure%20type%20share%20fig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800"/>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Sheet1!$A$1:$A$8</c:f>
              <c:strCache>
                <c:ptCount val="8"/>
                <c:pt idx="0">
                  <c:v>Complex partial</c:v>
                </c:pt>
                <c:pt idx="1">
                  <c:v>Generalized TC</c:v>
                </c:pt>
                <c:pt idx="2">
                  <c:v>Simple partial</c:v>
                </c:pt>
                <c:pt idx="3">
                  <c:v>Other gen</c:v>
                </c:pt>
                <c:pt idx="4">
                  <c:v>Parital unknown</c:v>
                </c:pt>
                <c:pt idx="5">
                  <c:v>Absence</c:v>
                </c:pt>
                <c:pt idx="6">
                  <c:v>Myoclonic</c:v>
                </c:pt>
                <c:pt idx="7">
                  <c:v>Unclassified</c:v>
                </c:pt>
              </c:strCache>
            </c:strRef>
          </c:cat>
          <c:val>
            <c:numRef>
              <c:f>Sheet1!$B$1:$B$8</c:f>
              <c:numCache>
                <c:formatCode>General</c:formatCode>
                <c:ptCount val="8"/>
                <c:pt idx="0">
                  <c:v>0.3600000000000001</c:v>
                </c:pt>
                <c:pt idx="1">
                  <c:v>0.23</c:v>
                </c:pt>
                <c:pt idx="2">
                  <c:v>0.14000000000000001</c:v>
                </c:pt>
                <c:pt idx="3">
                  <c:v>8.0000000000000029E-2</c:v>
                </c:pt>
                <c:pt idx="4">
                  <c:v>7.0000000000000034E-2</c:v>
                </c:pt>
                <c:pt idx="5">
                  <c:v>6.0000000000000019E-2</c:v>
                </c:pt>
                <c:pt idx="6">
                  <c:v>3.0000000000000009E-2</c:v>
                </c:pt>
                <c:pt idx="7">
                  <c:v>3.0000000000000009E-2</c:v>
                </c:pt>
              </c:numCache>
            </c:numRef>
          </c:val>
          <c:extLst xmlns:c16r2="http://schemas.microsoft.com/office/drawing/2015/06/chart">
            <c:ext xmlns:c16="http://schemas.microsoft.com/office/drawing/2014/chart" uri="{C3380CC4-5D6E-409C-BE32-E72D297353CC}">
              <c16:uniqueId val="{00000000-1952-437A-A3B8-E2EA1A439A3E}"/>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C2D93-8F06-4297-97F0-81AC19B26D6D}" type="datetimeFigureOut">
              <a:rPr lang="en-US" smtClean="0"/>
              <a:pPr/>
              <a:t>7/22/2018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24A5D-436C-4046-9ADE-05ECB63BDF54}" type="slidenum">
              <a:rPr lang="en-US" smtClean="0"/>
              <a:pPr/>
              <a:t>‹#›</a:t>
            </a:fld>
            <a:endParaRPr lang="en-US"/>
          </a:p>
        </p:txBody>
      </p:sp>
    </p:spTree>
    <p:extLst>
      <p:ext uri="{BB962C8B-B14F-4D97-AF65-F5344CB8AC3E}">
        <p14:creationId xmlns:p14="http://schemas.microsoft.com/office/powerpoint/2010/main" val="275944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line color</a:t>
            </a:r>
          </a:p>
        </p:txBody>
      </p:sp>
      <p:sp>
        <p:nvSpPr>
          <p:cNvPr id="4" name="Slide Number Placeholder 3"/>
          <p:cNvSpPr>
            <a:spLocks noGrp="1"/>
          </p:cNvSpPr>
          <p:nvPr>
            <p:ph type="sldNum" sz="quarter" idx="10"/>
          </p:nvPr>
        </p:nvSpPr>
        <p:spPr/>
        <p:txBody>
          <a:bodyPr/>
          <a:lstStyle/>
          <a:p>
            <a:fld id="{AC3874C5-41B9-41C5-9CBC-E902629F5F7B}" type="slidenum">
              <a:rPr lang="en-US" smtClean="0"/>
              <a:pPr/>
              <a:t>69</a:t>
            </a:fld>
            <a:endParaRPr lang="en-US"/>
          </a:p>
        </p:txBody>
      </p:sp>
    </p:spTree>
    <p:extLst>
      <p:ext uri="{BB962C8B-B14F-4D97-AF65-F5344CB8AC3E}">
        <p14:creationId xmlns:p14="http://schemas.microsoft.com/office/powerpoint/2010/main" val="166541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a:noFill/>
          <a:ln/>
        </p:spPr>
        <p:txBody>
          <a:bodyPr/>
          <a:lstStyle/>
          <a:p>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C8DA25B-3C72-440D-9C0B-B4C363DCEDCC}" type="datetime1">
              <a:rPr lang="en-US" smtClean="0"/>
              <a:t>7/22/2018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B1330BE-7158-49B9-A262-FD7BFE42874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AFF7D0-B1CC-4F9C-941C-17586CDE0ADE}" type="datetime1">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30BE-7158-49B9-A262-FD7BFE4287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1191D-2489-41B8-9F58-6EE8C98BC37E}" type="datetime1">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30BE-7158-49B9-A262-FD7BFE4287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93237C88-F21A-4E1F-AEDE-30294A2FD959}" type="slidenum">
              <a:rPr lang="es-ES"/>
              <a:pPr>
                <a:defRPr/>
              </a:pPr>
              <a:t>‹#›</a:t>
            </a:fld>
            <a:endParaRPr lang="es-ES" dirty="0"/>
          </a:p>
        </p:txBody>
      </p:sp>
    </p:spTree>
    <p:extLst>
      <p:ext uri="{BB962C8B-B14F-4D97-AF65-F5344CB8AC3E}">
        <p14:creationId xmlns:p14="http://schemas.microsoft.com/office/powerpoint/2010/main" val="1262913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FE808C8-119C-43D9-A8CC-F1FDD01F044B}" type="datetime1">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30BE-7158-49B9-A262-FD7BFE42874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EF71E2-2AAF-4073-AC5E-E20095608985}" type="datetime1">
              <a:rPr lang="en-US" smtClean="0"/>
              <a:t>7/22/2018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B1330BE-7158-49B9-A262-FD7BFE4287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F73118F-086A-4F98-8CB6-AC144667F041}" type="datetime1">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330BE-7158-49B9-A262-FD7BFE42874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747B44D-FCB6-4C3B-92FE-4FA6C93FB352}" type="datetime1">
              <a:rPr lang="en-US" smtClean="0"/>
              <a:t>7/22/2018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330BE-7158-49B9-A262-FD7BFE42874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C8B3117-4FF6-4FB8-A42E-297B780ECA59}" type="datetime1">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330BE-7158-49B9-A262-FD7BFE4287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93873-164E-4AF4-A0C2-38B81DBD2205}" type="datetime1">
              <a:rPr lang="en-US" smtClean="0"/>
              <a:t>7/22/2018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330BE-7158-49B9-A262-FD7BFE4287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B12522E-DD66-4799-8756-2E1F8101017C}" type="datetime1">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330BE-7158-49B9-A262-FD7BFE42874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556748-A46F-4007-A4CF-27CE360C5E9E}" type="datetime1">
              <a:rPr lang="en-US" smtClean="0"/>
              <a:t>7/22/2018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B1330BE-7158-49B9-A262-FD7BFE42874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876800" y="6172200"/>
            <a:ext cx="2476500" cy="476250"/>
          </a:xfrm>
          <a:prstGeom prst="rect">
            <a:avLst/>
          </a:prstGeom>
        </p:spPr>
        <p:txBody>
          <a:bodyPr anchor="ctr" anchorCtr="0"/>
          <a:lstStyle>
            <a:lvl1pPr algn="r" eaLnBrk="1" latinLnBrk="0" hangingPunct="1">
              <a:defRPr kumimoji="0" sz="1400">
                <a:solidFill>
                  <a:schemeClr val="tx2"/>
                </a:solidFill>
              </a:defRPr>
            </a:lvl1pPr>
          </a:lstStyle>
          <a:p>
            <a:fld id="{5F6D52D8-1B69-4A4F-940E-35E1B4D5CE68}" type="datetime1">
              <a:rPr lang="en-US" smtClean="0"/>
              <a:t>7/22/2018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515350" y="61722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1330BE-7158-49B9-A262-FD7BFE428748}" type="slidenum">
              <a:rPr lang="en-US" smtClean="0"/>
              <a:pPr/>
              <a:t>‹#›</a:t>
            </a:fld>
            <a:endParaRPr lang="en-US" dirty="0"/>
          </a:p>
        </p:txBody>
      </p:sp>
      <p:pic>
        <p:nvPicPr>
          <p:cNvPr id="10" name="Picture 9"/>
          <p:cNvPicPr>
            <a:picLocks noChangeAspect="1" noChangeArrowheads="1"/>
          </p:cNvPicPr>
          <p:nvPr userDrawn="1"/>
        </p:nvPicPr>
        <p:blipFill>
          <a:blip r:embed="rId14">
            <a:extLst>
              <a:ext uri="{BEBA8EAE-BF5A-486C-A8C5-ECC9F3942E4B}">
                <a14:imgProps xmlns:a14="http://schemas.microsoft.com/office/drawing/2010/main">
                  <a14:imgLayer r:embed="rId15">
                    <a14:imgEffect>
                      <a14:artisticCrisscrossEtching/>
                    </a14:imgEffect>
                  </a14:imgLayer>
                </a14:imgProps>
              </a:ext>
            </a:extLst>
          </a:blip>
          <a:srcRect/>
          <a:stretch>
            <a:fillRect/>
          </a:stretch>
        </p:blipFill>
        <p:spPr bwMode="auto">
          <a:xfrm>
            <a:off x="200025" y="6096000"/>
            <a:ext cx="1066800" cy="5699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1" name="Picture 3"/>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8458200" y="152400"/>
            <a:ext cx="514350" cy="506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nov.hse.ru/en/latna/" TargetMode="External"/><Relationship Id="rId2" Type="http://schemas.openxmlformats.org/officeDocument/2006/relationships/hyperlink" Target="http://www.ise.ufl.edu/pardalo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4.gif"/><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springer.com/mathematics/book/978-1-4419-7996-4"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3" Type="http://schemas.openxmlformats.org/officeDocument/2006/relationships/image" Target="../media/image110.tiff"/><Relationship Id="rId2" Type="http://schemas.openxmlformats.org/officeDocument/2006/relationships/image" Target="../media/image109.tif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1.tiff"/><Relationship Id="rId2" Type="http://schemas.openxmlformats.org/officeDocument/2006/relationships/image" Target="../media/image109.tif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2.tif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00800" cy="2895599"/>
          </a:xfrm>
        </p:spPr>
        <p:txBody>
          <a:bodyPr>
            <a:normAutofit/>
          </a:bodyPr>
          <a:lstStyle/>
          <a:p>
            <a:pPr>
              <a:lnSpc>
                <a:spcPct val="120000"/>
              </a:lnSpc>
            </a:pPr>
            <a:r>
              <a:rPr lang="en-US" sz="2400" b="1" dirty="0">
                <a:solidFill>
                  <a:schemeClr val="tx1"/>
                </a:solidFill>
              </a:rPr>
              <a:t>Panos M. Pardalos</a:t>
            </a:r>
            <a:endParaRPr lang="en-US" sz="1800" b="1" dirty="0">
              <a:solidFill>
                <a:schemeClr val="tx1"/>
              </a:solidFill>
            </a:endParaRPr>
          </a:p>
          <a:p>
            <a:pPr>
              <a:lnSpc>
                <a:spcPct val="60000"/>
              </a:lnSpc>
            </a:pPr>
            <a:r>
              <a:rPr lang="en-US" sz="1800" dirty="0">
                <a:solidFill>
                  <a:schemeClr val="tx1"/>
                </a:solidFill>
              </a:rPr>
              <a:t>Distinguished Professor</a:t>
            </a:r>
          </a:p>
          <a:p>
            <a:pPr>
              <a:lnSpc>
                <a:spcPct val="60000"/>
              </a:lnSpc>
            </a:pPr>
            <a:r>
              <a:rPr lang="en-US" sz="1800" dirty="0">
                <a:solidFill>
                  <a:schemeClr val="tx1"/>
                </a:solidFill>
              </a:rPr>
              <a:t>Director, Center for Applied Optimization</a:t>
            </a:r>
          </a:p>
          <a:p>
            <a:pPr>
              <a:lnSpc>
                <a:spcPct val="60000"/>
              </a:lnSpc>
            </a:pPr>
            <a:r>
              <a:rPr lang="en-US" sz="1800" dirty="0">
                <a:solidFill>
                  <a:schemeClr val="tx1"/>
                </a:solidFill>
              </a:rPr>
              <a:t>Department of Industrial and Systems Engineering</a:t>
            </a:r>
          </a:p>
          <a:p>
            <a:pPr>
              <a:lnSpc>
                <a:spcPct val="60000"/>
              </a:lnSpc>
            </a:pPr>
            <a:r>
              <a:rPr lang="en-US" sz="1800" dirty="0">
                <a:solidFill>
                  <a:schemeClr val="tx1"/>
                </a:solidFill>
              </a:rPr>
              <a:t>University of Florida</a:t>
            </a:r>
          </a:p>
          <a:p>
            <a:pPr>
              <a:lnSpc>
                <a:spcPct val="60000"/>
              </a:lnSpc>
            </a:pPr>
            <a:r>
              <a:rPr lang="en-US" sz="1800" dirty="0">
                <a:solidFill>
                  <a:schemeClr val="tx1"/>
                </a:solidFill>
                <a:hlinkClick r:id="rId2"/>
              </a:rPr>
              <a:t>http://www.ise.ufl.edu/pardalos/</a:t>
            </a:r>
            <a:endParaRPr lang="en-US" sz="1800" dirty="0">
              <a:solidFill>
                <a:schemeClr val="tx1"/>
              </a:solidFill>
            </a:endParaRPr>
          </a:p>
          <a:p>
            <a:pPr>
              <a:lnSpc>
                <a:spcPct val="60000"/>
              </a:lnSpc>
            </a:pPr>
            <a:endParaRPr lang="en-US" sz="1800" dirty="0">
              <a:solidFill>
                <a:schemeClr val="tx1"/>
              </a:solidFill>
            </a:endParaRPr>
          </a:p>
          <a:p>
            <a:pPr>
              <a:lnSpc>
                <a:spcPct val="60000"/>
              </a:lnSpc>
            </a:pPr>
            <a:r>
              <a:rPr lang="en-US" sz="1800" dirty="0">
                <a:solidFill>
                  <a:schemeClr val="tx1"/>
                </a:solidFill>
              </a:rPr>
              <a:t>Laboratory of Algorithms and Technologies for Networks Analysis (LATNA)</a:t>
            </a:r>
          </a:p>
          <a:p>
            <a:pPr>
              <a:lnSpc>
                <a:spcPct val="60000"/>
              </a:lnSpc>
            </a:pPr>
            <a:r>
              <a:rPr lang="en-US" sz="1800" dirty="0">
                <a:solidFill>
                  <a:schemeClr val="tx1"/>
                </a:solidFill>
              </a:rPr>
              <a:t>National Research University Higher School of Economics, Russia</a:t>
            </a:r>
          </a:p>
          <a:p>
            <a:pPr>
              <a:lnSpc>
                <a:spcPct val="60000"/>
              </a:lnSpc>
            </a:pPr>
            <a:r>
              <a:rPr lang="en-US" sz="1800" dirty="0">
                <a:solidFill>
                  <a:schemeClr val="tx1"/>
                </a:solidFill>
                <a:hlinkClick r:id="rId3"/>
              </a:rPr>
              <a:t>http://nnov.hse.ru/en/latna/</a:t>
            </a:r>
            <a:endParaRPr lang="en-US" sz="1800" dirty="0">
              <a:solidFill>
                <a:schemeClr val="tx1"/>
              </a:solidFill>
            </a:endParaRPr>
          </a:p>
        </p:txBody>
      </p:sp>
      <p:sp>
        <p:nvSpPr>
          <p:cNvPr id="2" name="Title 1"/>
          <p:cNvSpPr>
            <a:spLocks noGrp="1"/>
          </p:cNvSpPr>
          <p:nvPr>
            <p:ph type="ctrTitle"/>
          </p:nvPr>
        </p:nvSpPr>
        <p:spPr>
          <a:xfrm>
            <a:off x="609600" y="1524000"/>
            <a:ext cx="7772400" cy="1466850"/>
          </a:xfrm>
        </p:spPr>
        <p:txBody>
          <a:bodyPr>
            <a:normAutofit/>
          </a:bodyPr>
          <a:lstStyle/>
          <a:p>
            <a:r>
              <a:rPr lang="en-US" dirty="0"/>
              <a:t>Networks: History, the Present, and Future Challenges</a:t>
            </a:r>
          </a:p>
        </p:txBody>
      </p:sp>
    </p:spTree>
    <p:extLst>
      <p:ext uri="{BB962C8B-B14F-4D97-AF65-F5344CB8AC3E}">
        <p14:creationId xmlns:p14="http://schemas.microsoft.com/office/powerpoint/2010/main" val="131538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10</a:t>
            </a:fld>
            <a:endParaRPr lang="es-CO" dirty="0"/>
          </a:p>
        </p:txBody>
      </p:sp>
      <p:pic>
        <p:nvPicPr>
          <p:cNvPr id="3079" name="Picture 7" descr="http://news.stanford.edu/news/2005/may25/gifs/Dantz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677" y="1702587"/>
            <a:ext cx="1486718" cy="226311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encrypted-tbn1.google.com/images?q=tbn:ANd9GcSUpFibdHqoA1FCOrxFX9vImwUKMyGbAdXOtemTpqeWSayHZR1A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961" y="4351861"/>
            <a:ext cx="1962150" cy="1962150"/>
          </a:xfrm>
          <a:prstGeom prst="rect">
            <a:avLst/>
          </a:prstGeom>
          <a:noFill/>
          <a:extLst>
            <a:ext uri="{909E8E84-426E-40DD-AFC4-6F175D3DCCD1}">
              <a14:hiddenFill xmlns:a14="http://schemas.microsoft.com/office/drawing/2010/main">
                <a:solidFill>
                  <a:srgbClr val="FFFFFF"/>
                </a:solidFill>
              </a14:hiddenFill>
            </a:ext>
          </a:extLst>
        </p:spPr>
      </p:pic>
      <p:sp>
        <p:nvSpPr>
          <p:cNvPr id="8"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2"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b="1" dirty="0">
              <a:latin typeface="+mn-lt"/>
              <a:cs typeface="+mn-cs"/>
            </a:endParaRPr>
          </a:p>
          <a:p>
            <a:pPr marL="285750" indent="-285750">
              <a:spcBef>
                <a:spcPct val="20000"/>
              </a:spcBef>
              <a:buFont typeface="Arial" pitchFamily="34" charset="0"/>
              <a:buChar char="•"/>
            </a:pPr>
            <a:r>
              <a:rPr lang="en-US" dirty="0" smtClean="0">
                <a:solidFill>
                  <a:schemeClr val="bg1">
                    <a:lumMod val="65000"/>
                  </a:schemeClr>
                </a:solidFill>
                <a:latin typeface="+mn-lt"/>
                <a:cs typeface="+mn-cs"/>
              </a:rPr>
              <a:t>The first complete algorithm for solving the transportation problem was proposed </a:t>
            </a:r>
            <a:r>
              <a:rPr lang="en-US" dirty="0">
                <a:solidFill>
                  <a:schemeClr val="bg1">
                    <a:lumMod val="65000"/>
                  </a:schemeClr>
                </a:solidFill>
                <a:latin typeface="+mn-lt"/>
                <a:cs typeface="+mn-cs"/>
              </a:rPr>
              <a:t>by Frank </a:t>
            </a:r>
            <a:r>
              <a:rPr lang="en-US" dirty="0" smtClean="0">
                <a:solidFill>
                  <a:schemeClr val="bg1">
                    <a:lumMod val="65000"/>
                  </a:schemeClr>
                </a:solidFill>
                <a:latin typeface="+mn-lt"/>
                <a:cs typeface="+mn-cs"/>
              </a:rPr>
              <a:t>Lauren Hitchcock in 1941.</a:t>
            </a:r>
          </a:p>
          <a:p>
            <a:pPr>
              <a:spcBef>
                <a:spcPct val="20000"/>
              </a:spcBef>
            </a:pPr>
            <a:endParaRPr lang="en-US" dirty="0">
              <a:latin typeface="+mn-lt"/>
              <a:cs typeface="+mn-cs"/>
            </a:endParaRPr>
          </a:p>
          <a:p>
            <a:pPr marL="285750" indent="-285750">
              <a:spcBef>
                <a:spcPct val="20000"/>
              </a:spcBef>
              <a:buFont typeface="Arial" pitchFamily="34" charset="0"/>
              <a:buChar char="•"/>
            </a:pPr>
            <a:r>
              <a:rPr lang="en-US" dirty="0" smtClean="0">
                <a:latin typeface="+mn-lt"/>
                <a:cs typeface="+mn-cs"/>
              </a:rPr>
              <a:t>With the development of the Simplex Method for solving linear programs by George B. </a:t>
            </a:r>
            <a:r>
              <a:rPr lang="en-US" dirty="0" err="1" smtClean="0">
                <a:latin typeface="+mn-lt"/>
                <a:cs typeface="+mn-cs"/>
              </a:rPr>
              <a:t>Dantzig</a:t>
            </a:r>
            <a:r>
              <a:rPr lang="en-US" dirty="0" smtClean="0">
                <a:latin typeface="+mn-lt"/>
                <a:cs typeface="+mn-cs"/>
              </a:rPr>
              <a:t> in 1957, a new framework for solving several network problems became available.</a:t>
            </a:r>
          </a:p>
          <a:p>
            <a:pPr marL="285750" indent="-285750">
              <a:spcBef>
                <a:spcPct val="20000"/>
              </a:spcBef>
              <a:buFont typeface="Arial" pitchFamily="34" charset="0"/>
              <a:buChar char="•"/>
            </a:pPr>
            <a:r>
              <a:rPr lang="en-US" dirty="0" smtClean="0">
                <a:latin typeface="+mn-lt"/>
                <a:cs typeface="+mn-cs"/>
              </a:rPr>
              <a:t>The network simplex algorithm is still in practice  one of the most efficient algorithms for solving network flow problems.</a:t>
            </a:r>
          </a:p>
          <a:p>
            <a:pPr>
              <a:spcBef>
                <a:spcPct val="20000"/>
              </a:spcBef>
            </a:pPr>
            <a:endParaRPr lang="en-US" dirty="0" smtClean="0">
              <a:latin typeface="+mn-lt"/>
              <a:cs typeface="+mn-cs"/>
            </a:endParaRPr>
          </a:p>
          <a:p>
            <a:pPr marL="285750" indent="-285750">
              <a:spcBef>
                <a:spcPct val="20000"/>
              </a:spcBef>
              <a:buFont typeface="Arial" pitchFamily="34" charset="0"/>
              <a:buChar char="•"/>
            </a:pPr>
            <a:endParaRPr lang="en-US" dirty="0">
              <a:latin typeface="+mn-lt"/>
              <a:cs typeface="+mn-cs"/>
            </a:endParaRP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Tree>
    <p:extLst>
      <p:ext uri="{BB962C8B-B14F-4D97-AF65-F5344CB8AC3E}">
        <p14:creationId xmlns:p14="http://schemas.microsoft.com/office/powerpoint/2010/main" val="2398231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11</a:t>
            </a:fld>
            <a:endParaRPr lang="es-CO" dirty="0"/>
          </a:p>
        </p:txBody>
      </p:sp>
      <p:pic>
        <p:nvPicPr>
          <p:cNvPr id="7170" name="Picture 2" descr="Photo of Joseph Krusk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749489"/>
            <a:ext cx="1422400" cy="17906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 photo of Robert Pr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029" y="1749489"/>
            <a:ext cx="1412613" cy="17906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georeference.org/doc/images/sc_nets_spantree_sel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904" y="4133849"/>
            <a:ext cx="2847588" cy="1879729"/>
          </a:xfrm>
          <a:prstGeom prst="rect">
            <a:avLst/>
          </a:prstGeom>
          <a:noFill/>
          <a:extLst>
            <a:ext uri="{909E8E84-426E-40DD-AFC4-6F175D3DCCD1}">
              <a14:hiddenFill xmlns:a14="http://schemas.microsoft.com/office/drawing/2010/main">
                <a:solidFill>
                  <a:srgbClr val="FFFFFF"/>
                </a:solidFill>
              </a14:hiddenFill>
            </a:ext>
          </a:extLst>
        </p:spPr>
      </p:pic>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4"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b="1" dirty="0">
              <a:solidFill>
                <a:schemeClr val="bg1">
                  <a:lumMod val="65000"/>
                </a:schemeClr>
              </a:solidFill>
              <a:latin typeface="+mn-lt"/>
              <a:cs typeface="+mn-cs"/>
            </a:endParaRPr>
          </a:p>
          <a:p>
            <a:pPr marL="285750" indent="-285750">
              <a:spcBef>
                <a:spcPct val="20000"/>
              </a:spcBef>
              <a:buFont typeface="Arial" pitchFamily="34" charset="0"/>
              <a:buChar char="•"/>
            </a:pPr>
            <a:r>
              <a:rPr lang="en-US" dirty="0" smtClean="0">
                <a:latin typeface="+mn-lt"/>
                <a:cs typeface="+mn-cs"/>
              </a:rPr>
              <a:t>Many other authors proposed efficient algorithms for solving different network problems.</a:t>
            </a:r>
          </a:p>
          <a:p>
            <a:pPr marL="285750" indent="-285750">
              <a:spcBef>
                <a:spcPct val="20000"/>
              </a:spcBef>
              <a:buFont typeface="Arial" pitchFamily="34" charset="0"/>
              <a:buChar char="•"/>
            </a:pPr>
            <a:r>
              <a:rPr lang="en-US" dirty="0">
                <a:latin typeface="+mn-lt"/>
                <a:cs typeface="+mn-cs"/>
              </a:rPr>
              <a:t>Joseph </a:t>
            </a:r>
            <a:r>
              <a:rPr lang="en-US" dirty="0" err="1" smtClean="0">
                <a:latin typeface="+mn-lt"/>
                <a:cs typeface="+mn-cs"/>
              </a:rPr>
              <a:t>Kruskal</a:t>
            </a:r>
            <a:r>
              <a:rPr lang="en-US" dirty="0" smtClean="0">
                <a:latin typeface="+mn-lt"/>
                <a:cs typeface="+mn-cs"/>
              </a:rPr>
              <a:t> in 1956 and  </a:t>
            </a:r>
            <a:r>
              <a:rPr lang="en-US" dirty="0">
                <a:latin typeface="+mn-lt"/>
                <a:cs typeface="+mn-cs"/>
              </a:rPr>
              <a:t>Robert </a:t>
            </a:r>
            <a:r>
              <a:rPr lang="en-US" dirty="0" smtClean="0">
                <a:latin typeface="+mn-lt"/>
                <a:cs typeface="+mn-cs"/>
              </a:rPr>
              <a:t>C. Prim in 1957 developed algorithms for solving the minimum spanning tree problem.</a:t>
            </a:r>
            <a:endParaRPr lang="en-US" dirty="0">
              <a:latin typeface="+mn-lt"/>
              <a:cs typeface="+mn-cs"/>
            </a:endParaRPr>
          </a:p>
          <a:p>
            <a:pPr>
              <a:spcBef>
                <a:spcPct val="20000"/>
              </a:spcBef>
            </a:pPr>
            <a:endParaRPr lang="en-US" dirty="0">
              <a:latin typeface="+mn-lt"/>
              <a:cs typeface="+mn-cs"/>
            </a:endParaRPr>
          </a:p>
          <a:p>
            <a:pPr marL="285750" indent="-285750">
              <a:spcBef>
                <a:spcPct val="20000"/>
              </a:spcBef>
              <a:buFont typeface="Arial" pitchFamily="34" charset="0"/>
              <a:buChar char="•"/>
            </a:pPr>
            <a:r>
              <a:rPr lang="en-US" dirty="0">
                <a:solidFill>
                  <a:schemeClr val="bg1">
                    <a:lumMod val="65000"/>
                  </a:schemeClr>
                </a:solidFill>
                <a:latin typeface="+mn-lt"/>
                <a:cs typeface="+mn-cs"/>
              </a:rPr>
              <a:t>In 1956 </a:t>
            </a:r>
            <a:r>
              <a:rPr lang="en-US" dirty="0" err="1">
                <a:solidFill>
                  <a:schemeClr val="bg1">
                    <a:lumMod val="65000"/>
                  </a:schemeClr>
                </a:solidFill>
                <a:latin typeface="+mn-lt"/>
                <a:cs typeface="+mn-cs"/>
              </a:rPr>
              <a:t>Edsger</a:t>
            </a:r>
            <a:r>
              <a:rPr lang="en-US" dirty="0">
                <a:solidFill>
                  <a:schemeClr val="bg1">
                    <a:lumMod val="65000"/>
                  </a:schemeClr>
                </a:solidFill>
                <a:latin typeface="+mn-lt"/>
                <a:cs typeface="+mn-cs"/>
              </a:rPr>
              <a:t> </a:t>
            </a:r>
            <a:r>
              <a:rPr lang="en-US" dirty="0" smtClean="0">
                <a:solidFill>
                  <a:schemeClr val="bg1">
                    <a:lumMod val="65000"/>
                  </a:schemeClr>
                </a:solidFill>
                <a:latin typeface="+mn-lt"/>
                <a:cs typeface="+mn-cs"/>
              </a:rPr>
              <a:t>W. </a:t>
            </a:r>
            <a:r>
              <a:rPr lang="en-US" dirty="0" err="1" smtClean="0">
                <a:solidFill>
                  <a:schemeClr val="bg1">
                    <a:lumMod val="65000"/>
                  </a:schemeClr>
                </a:solidFill>
                <a:latin typeface="+mn-lt"/>
                <a:cs typeface="+mn-cs"/>
              </a:rPr>
              <a:t>Dijkstra</a:t>
            </a:r>
            <a:r>
              <a:rPr lang="en-US" dirty="0" smtClean="0">
                <a:solidFill>
                  <a:schemeClr val="bg1">
                    <a:lumMod val="65000"/>
                  </a:schemeClr>
                </a:solidFill>
                <a:latin typeface="+mn-lt"/>
                <a:cs typeface="+mn-cs"/>
              </a:rPr>
              <a:t> developed his algorithm for solving the shortest path problem, one of the most recognized algorithms in network analysis.</a:t>
            </a: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Tree>
    <p:extLst>
      <p:ext uri="{BB962C8B-B14F-4D97-AF65-F5344CB8AC3E}">
        <p14:creationId xmlns:p14="http://schemas.microsoft.com/office/powerpoint/2010/main" val="1718621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12</a:t>
            </a:fld>
            <a:endParaRPr lang="es-CO" dirty="0"/>
          </a:p>
        </p:txBody>
      </p:sp>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175" y="1617395"/>
            <a:ext cx="169545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eb.eecs.utk.edu/courses/fall2011/cs302/Labs/Lab8/city-5-b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8750" y="4077577"/>
            <a:ext cx="2222499" cy="2236434"/>
          </a:xfrm>
          <a:prstGeom prst="rect">
            <a:avLst/>
          </a:prstGeom>
          <a:noFill/>
          <a:extLst>
            <a:ext uri="{909E8E84-426E-40DD-AFC4-6F175D3DCCD1}">
              <a14:hiddenFill xmlns:a14="http://schemas.microsoft.com/office/drawing/2010/main">
                <a:solidFill>
                  <a:srgbClr val="FFFFFF"/>
                </a:solidFill>
              </a14:hiddenFill>
            </a:ext>
          </a:extLst>
        </p:spPr>
      </p:pic>
      <p:sp>
        <p:nvSpPr>
          <p:cNvPr id="13"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b="1" dirty="0">
              <a:solidFill>
                <a:schemeClr val="bg1">
                  <a:lumMod val="65000"/>
                </a:schemeClr>
              </a:solidFill>
              <a:latin typeface="+mn-lt"/>
              <a:cs typeface="+mn-cs"/>
            </a:endParaRPr>
          </a:p>
          <a:p>
            <a:pPr marL="285750" indent="-285750">
              <a:spcBef>
                <a:spcPct val="20000"/>
              </a:spcBef>
              <a:buFont typeface="Arial" pitchFamily="34" charset="0"/>
              <a:buChar char="•"/>
            </a:pPr>
            <a:r>
              <a:rPr lang="en-US" dirty="0" smtClean="0">
                <a:solidFill>
                  <a:schemeClr val="bg1">
                    <a:lumMod val="65000"/>
                  </a:schemeClr>
                </a:solidFill>
                <a:latin typeface="+mn-lt"/>
                <a:cs typeface="+mn-cs"/>
              </a:rPr>
              <a:t>Many other authors proposed efficient algorithms for solving different network problems.</a:t>
            </a:r>
          </a:p>
          <a:p>
            <a:pPr marL="285750" indent="-285750">
              <a:spcBef>
                <a:spcPct val="20000"/>
              </a:spcBef>
              <a:buFont typeface="Arial" pitchFamily="34" charset="0"/>
              <a:buChar char="•"/>
            </a:pPr>
            <a:r>
              <a:rPr lang="en-US" dirty="0">
                <a:solidFill>
                  <a:schemeClr val="bg1">
                    <a:lumMod val="65000"/>
                  </a:schemeClr>
                </a:solidFill>
                <a:latin typeface="+mn-lt"/>
                <a:cs typeface="+mn-cs"/>
              </a:rPr>
              <a:t>Joseph </a:t>
            </a:r>
            <a:r>
              <a:rPr lang="en-US" dirty="0" err="1" smtClean="0">
                <a:solidFill>
                  <a:schemeClr val="bg1">
                    <a:lumMod val="65000"/>
                  </a:schemeClr>
                </a:solidFill>
                <a:latin typeface="+mn-lt"/>
                <a:cs typeface="+mn-cs"/>
              </a:rPr>
              <a:t>Kruskal</a:t>
            </a:r>
            <a:r>
              <a:rPr lang="en-US" dirty="0" smtClean="0">
                <a:solidFill>
                  <a:schemeClr val="bg1">
                    <a:lumMod val="65000"/>
                  </a:schemeClr>
                </a:solidFill>
                <a:latin typeface="+mn-lt"/>
                <a:cs typeface="+mn-cs"/>
              </a:rPr>
              <a:t> in 1956 and  </a:t>
            </a:r>
            <a:r>
              <a:rPr lang="en-US" dirty="0">
                <a:solidFill>
                  <a:schemeClr val="bg1">
                    <a:lumMod val="65000"/>
                  </a:schemeClr>
                </a:solidFill>
                <a:latin typeface="+mn-lt"/>
                <a:cs typeface="+mn-cs"/>
              </a:rPr>
              <a:t>Robert </a:t>
            </a:r>
            <a:r>
              <a:rPr lang="en-US" dirty="0" smtClean="0">
                <a:solidFill>
                  <a:schemeClr val="bg1">
                    <a:lumMod val="65000"/>
                  </a:schemeClr>
                </a:solidFill>
                <a:latin typeface="+mn-lt"/>
                <a:cs typeface="+mn-cs"/>
              </a:rPr>
              <a:t>C. Prim in 1957 developed algorithms for solving the minimum spanning tree problem.</a:t>
            </a:r>
            <a:endParaRPr lang="en-US" dirty="0">
              <a:solidFill>
                <a:schemeClr val="bg1">
                  <a:lumMod val="65000"/>
                </a:schemeClr>
              </a:solidFill>
              <a:latin typeface="+mn-lt"/>
              <a:cs typeface="+mn-cs"/>
            </a:endParaRPr>
          </a:p>
          <a:p>
            <a:pPr>
              <a:spcBef>
                <a:spcPct val="20000"/>
              </a:spcBef>
            </a:pPr>
            <a:endParaRPr lang="en-US" dirty="0">
              <a:latin typeface="+mn-lt"/>
              <a:cs typeface="+mn-cs"/>
            </a:endParaRPr>
          </a:p>
          <a:p>
            <a:pPr marL="285750" indent="-285750">
              <a:spcBef>
                <a:spcPct val="20000"/>
              </a:spcBef>
              <a:buFont typeface="Arial" pitchFamily="34" charset="0"/>
              <a:buChar char="•"/>
            </a:pPr>
            <a:r>
              <a:rPr lang="en-US" dirty="0">
                <a:latin typeface="+mn-lt"/>
                <a:cs typeface="+mn-cs"/>
              </a:rPr>
              <a:t>In 1956 </a:t>
            </a:r>
            <a:r>
              <a:rPr lang="en-US" dirty="0" err="1">
                <a:latin typeface="+mn-lt"/>
                <a:cs typeface="+mn-cs"/>
              </a:rPr>
              <a:t>Edsger</a:t>
            </a:r>
            <a:r>
              <a:rPr lang="en-US" dirty="0">
                <a:latin typeface="+mn-lt"/>
                <a:cs typeface="+mn-cs"/>
              </a:rPr>
              <a:t> </a:t>
            </a:r>
            <a:r>
              <a:rPr lang="en-US" dirty="0" smtClean="0">
                <a:latin typeface="+mn-lt"/>
                <a:cs typeface="+mn-cs"/>
              </a:rPr>
              <a:t>W. </a:t>
            </a:r>
            <a:r>
              <a:rPr lang="en-US" dirty="0" err="1" smtClean="0">
                <a:latin typeface="+mn-lt"/>
                <a:cs typeface="+mn-cs"/>
              </a:rPr>
              <a:t>Dijkstra</a:t>
            </a:r>
            <a:r>
              <a:rPr lang="en-US" dirty="0" smtClean="0">
                <a:latin typeface="+mn-lt"/>
                <a:cs typeface="+mn-cs"/>
              </a:rPr>
              <a:t> developed his algorithm for solving the shortest path problem, one of the most recognized algorithms in network analysis.</a:t>
            </a:r>
          </a:p>
          <a:p>
            <a:pPr marL="285750" indent="-285750">
              <a:spcBef>
                <a:spcPct val="20000"/>
              </a:spcBef>
              <a:buFont typeface="Arial" pitchFamily="34" charset="0"/>
              <a:buChar char="•"/>
            </a:pPr>
            <a:endParaRPr lang="en-US" dirty="0">
              <a:latin typeface="+mn-lt"/>
              <a:cs typeface="+mn-cs"/>
            </a:endParaRP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Tree>
    <p:extLst>
      <p:ext uri="{BB962C8B-B14F-4D97-AF65-F5344CB8AC3E}">
        <p14:creationId xmlns:p14="http://schemas.microsoft.com/office/powerpoint/2010/main" val="3072701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13</a:t>
            </a:fld>
            <a:endParaRPr lang="es-CO" dirty="0"/>
          </a:p>
        </p:txBody>
      </p:sp>
      <p:pic>
        <p:nvPicPr>
          <p:cNvPr id="8194" name="Picture 2" descr="http://ecx.images-amazon.com/images/I/41-FNC2KiqL._SL500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4051960"/>
            <a:ext cx="197167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561" y="1776412"/>
            <a:ext cx="1192291" cy="181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descr="Lester Randolph Ford J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1" y="1776411"/>
            <a:ext cx="1452562" cy="1818243"/>
          </a:xfrm>
          <a:prstGeom prst="rect">
            <a:avLst/>
          </a:prstGeom>
          <a:noFill/>
          <a:extLst>
            <a:ext uri="{909E8E84-426E-40DD-AFC4-6F175D3DCCD1}">
              <a14:hiddenFill xmlns:a14="http://schemas.microsoft.com/office/drawing/2010/main">
                <a:solidFill>
                  <a:srgbClr val="FFFFFF"/>
                </a:solidFill>
              </a14:hiddenFill>
            </a:ext>
          </a:extLst>
        </p:spPr>
      </p:pic>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4"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b="1" dirty="0">
              <a:solidFill>
                <a:schemeClr val="bg1">
                  <a:lumMod val="65000"/>
                </a:schemeClr>
              </a:solidFill>
              <a:latin typeface="+mn-lt"/>
              <a:cs typeface="+mn-cs"/>
            </a:endParaRPr>
          </a:p>
          <a:p>
            <a:pPr marL="285750" indent="-285750">
              <a:spcBef>
                <a:spcPct val="20000"/>
              </a:spcBef>
              <a:buFont typeface="Arial" pitchFamily="34" charset="0"/>
              <a:buChar char="•"/>
            </a:pPr>
            <a:r>
              <a:rPr lang="en-US" dirty="0" smtClean="0">
                <a:latin typeface="+mn-lt"/>
                <a:cs typeface="+mn-cs"/>
              </a:rPr>
              <a:t>As it happened in other fields, computer science and networks influenced each other in many aspects.</a:t>
            </a:r>
            <a:endParaRPr lang="en-US" dirty="0">
              <a:latin typeface="+mn-lt"/>
              <a:cs typeface="+mn-cs"/>
            </a:endParaRPr>
          </a:p>
          <a:p>
            <a:pPr marL="285750" indent="-285750">
              <a:spcBef>
                <a:spcPct val="20000"/>
              </a:spcBef>
              <a:buFont typeface="Arial" pitchFamily="34" charset="0"/>
              <a:buChar char="•"/>
            </a:pPr>
            <a:r>
              <a:rPr lang="en-US" dirty="0">
                <a:latin typeface="+mn-lt"/>
                <a:cs typeface="+mn-cs"/>
              </a:rPr>
              <a:t>In </a:t>
            </a:r>
            <a:r>
              <a:rPr lang="en-US" dirty="0" smtClean="0">
                <a:latin typeface="+mn-lt"/>
                <a:cs typeface="+mn-cs"/>
              </a:rPr>
              <a:t>1963 the book by Lester R. Ford and Delbert R. Fulkerson introduced new developments in data structure techniques and computational complexity into the field of networks.</a:t>
            </a:r>
          </a:p>
          <a:p>
            <a:pPr marL="285750" indent="-285750">
              <a:spcBef>
                <a:spcPct val="20000"/>
              </a:spcBef>
              <a:buFont typeface="Arial" pitchFamily="34" charset="0"/>
              <a:buChar char="•"/>
            </a:pPr>
            <a:endParaRPr lang="en-US" dirty="0">
              <a:latin typeface="+mn-lt"/>
              <a:cs typeface="+mn-cs"/>
            </a:endParaRP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Tree>
    <p:extLst>
      <p:ext uri="{BB962C8B-B14F-4D97-AF65-F5344CB8AC3E}">
        <p14:creationId xmlns:p14="http://schemas.microsoft.com/office/powerpoint/2010/main" val="554336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14</a:t>
            </a:fld>
            <a:endParaRPr lang="es-CO" dirty="0"/>
          </a:p>
        </p:txBody>
      </p:sp>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4"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In recent years the evolution of computers have changed the field. We are now able to solve      large-scale network problems.</a:t>
            </a:r>
          </a:p>
          <a:p>
            <a:pPr>
              <a:spcBef>
                <a:spcPct val="20000"/>
              </a:spcBef>
            </a:pPr>
            <a:endParaRPr lang="en-US" b="1" dirty="0">
              <a:latin typeface="+mn-lt"/>
              <a:cs typeface="+mn-cs"/>
            </a:endParaRPr>
          </a:p>
          <a:p>
            <a:pPr marL="285750" indent="-285750">
              <a:spcBef>
                <a:spcPct val="20000"/>
              </a:spcBef>
              <a:buFont typeface="Arial" pitchFamily="34" charset="0"/>
              <a:buChar char="•"/>
            </a:pPr>
            <a:r>
              <a:rPr lang="en-US" dirty="0" smtClean="0">
                <a:latin typeface="+mn-lt"/>
                <a:cs typeface="+mn-cs"/>
              </a:rPr>
              <a:t>Parallel computing</a:t>
            </a:r>
          </a:p>
          <a:p>
            <a:pPr marL="285750" indent="-285750">
              <a:spcBef>
                <a:spcPct val="20000"/>
              </a:spcBef>
              <a:buFont typeface="Arial" pitchFamily="34" charset="0"/>
              <a:buChar char="•"/>
            </a:pPr>
            <a:r>
              <a:rPr lang="en-US" dirty="0" smtClean="0">
                <a:latin typeface="+mn-lt"/>
                <a:cs typeface="+mn-cs"/>
              </a:rPr>
              <a:t>Grid computing</a:t>
            </a:r>
          </a:p>
          <a:p>
            <a:pPr marL="285750" indent="-285750">
              <a:spcBef>
                <a:spcPct val="20000"/>
              </a:spcBef>
              <a:buFont typeface="Arial" pitchFamily="34" charset="0"/>
              <a:buChar char="•"/>
            </a:pPr>
            <a:r>
              <a:rPr lang="en-US" dirty="0" smtClean="0">
                <a:latin typeface="+mn-lt"/>
                <a:cs typeface="+mn-cs"/>
              </a:rPr>
              <a:t>Cloud computing </a:t>
            </a:r>
          </a:p>
          <a:p>
            <a:pPr>
              <a:spcBef>
                <a:spcPct val="20000"/>
              </a:spcBef>
            </a:pPr>
            <a:endParaRPr lang="en-US" b="1"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841" y="1703053"/>
            <a:ext cx="2571548" cy="201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841" y="4051957"/>
            <a:ext cx="2283984" cy="228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50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15</a:t>
            </a:fld>
            <a:endParaRPr lang="es-CO" dirty="0"/>
          </a:p>
        </p:txBody>
      </p:sp>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Final Remarks and Motivations</a:t>
            </a:r>
          </a:p>
        </p:txBody>
      </p:sp>
      <p:sp>
        <p:nvSpPr>
          <p:cNvPr id="14"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spcBef>
                <a:spcPct val="20000"/>
              </a:spcBef>
              <a:buFont typeface="Arial" pitchFamily="34" charset="0"/>
              <a:buChar char="•"/>
            </a:pPr>
            <a:r>
              <a:rPr lang="en-US" b="1" dirty="0" smtClean="0">
                <a:latin typeface="+mn-lt"/>
                <a:cs typeface="+mn-cs"/>
              </a:rPr>
              <a:t>Network </a:t>
            </a:r>
            <a:r>
              <a:rPr lang="en-US" b="1" dirty="0">
                <a:latin typeface="+mn-lt"/>
                <a:cs typeface="+mn-cs"/>
              </a:rPr>
              <a:t>Analysis has become a major research topic over the last years. </a:t>
            </a:r>
            <a:endParaRPr lang="en-US" b="1" dirty="0" smtClean="0">
              <a:latin typeface="+mn-lt"/>
              <a:cs typeface="+mn-cs"/>
            </a:endParaRPr>
          </a:p>
          <a:p>
            <a:pPr marL="285750" indent="-285750">
              <a:spcBef>
                <a:spcPct val="20000"/>
              </a:spcBef>
              <a:buFont typeface="Arial" pitchFamily="34" charset="0"/>
              <a:buChar char="•"/>
            </a:pPr>
            <a:endParaRPr lang="en-US" b="1" dirty="0">
              <a:latin typeface="+mn-lt"/>
              <a:cs typeface="+mn-cs"/>
            </a:endParaRPr>
          </a:p>
          <a:p>
            <a:pPr marL="285750" indent="-285750">
              <a:spcBef>
                <a:spcPct val="20000"/>
              </a:spcBef>
              <a:buFont typeface="Arial" pitchFamily="34" charset="0"/>
              <a:buChar char="•"/>
            </a:pPr>
            <a:r>
              <a:rPr lang="en-US" b="1" dirty="0" smtClean="0">
                <a:latin typeface="+mn-lt"/>
                <a:cs typeface="+mn-cs"/>
              </a:rPr>
              <a:t>The </a:t>
            </a:r>
            <a:r>
              <a:rPr lang="en-US" b="1" dirty="0">
                <a:latin typeface="+mn-lt"/>
                <a:cs typeface="+mn-cs"/>
              </a:rPr>
              <a:t>broad range of applications that can be described and analyzed by means of a network is bringing together </a:t>
            </a:r>
            <a:r>
              <a:rPr lang="en-US" b="1" dirty="0" smtClean="0">
                <a:latin typeface="+mn-lt"/>
                <a:cs typeface="+mn-cs"/>
              </a:rPr>
              <a:t>researches from </a:t>
            </a:r>
            <a:r>
              <a:rPr lang="en-US" b="1" dirty="0">
                <a:latin typeface="+mn-lt"/>
                <a:cs typeface="+mn-cs"/>
              </a:rPr>
              <a:t>numerous </a:t>
            </a:r>
            <a:r>
              <a:rPr lang="en-US" b="1" dirty="0" smtClean="0">
                <a:latin typeface="+mn-lt"/>
                <a:cs typeface="+mn-cs"/>
              </a:rPr>
              <a:t>fields: </a:t>
            </a:r>
          </a:p>
          <a:p>
            <a:pPr marL="742950" lvl="1" indent="-285750">
              <a:spcBef>
                <a:spcPct val="20000"/>
              </a:spcBef>
              <a:buFont typeface="Arial" pitchFamily="34" charset="0"/>
              <a:buChar char="•"/>
            </a:pPr>
            <a:r>
              <a:rPr lang="en-US" dirty="0" smtClean="0">
                <a:latin typeface="+mn-lt"/>
                <a:cs typeface="+mn-cs"/>
              </a:rPr>
              <a:t>Operations Research </a:t>
            </a:r>
          </a:p>
          <a:p>
            <a:pPr marL="742950" lvl="1" indent="-285750">
              <a:spcBef>
                <a:spcPct val="20000"/>
              </a:spcBef>
              <a:buFont typeface="Arial" pitchFamily="34" charset="0"/>
              <a:buChar char="•"/>
            </a:pPr>
            <a:r>
              <a:rPr lang="en-US" dirty="0" smtClean="0">
                <a:latin typeface="+mn-lt"/>
                <a:cs typeface="+mn-cs"/>
              </a:rPr>
              <a:t>Computer Science</a:t>
            </a:r>
          </a:p>
          <a:p>
            <a:pPr marL="742950" lvl="1" indent="-285750">
              <a:spcBef>
                <a:spcPct val="20000"/>
              </a:spcBef>
              <a:buFont typeface="Arial" pitchFamily="34" charset="0"/>
              <a:buChar char="•"/>
            </a:pPr>
            <a:r>
              <a:rPr lang="en-US" dirty="0" smtClean="0">
                <a:latin typeface="+mn-lt"/>
                <a:cs typeface="+mn-cs"/>
              </a:rPr>
              <a:t>Transportation</a:t>
            </a:r>
            <a:endParaRPr lang="en-US" dirty="0">
              <a:latin typeface="+mn-lt"/>
              <a:cs typeface="+mn-cs"/>
            </a:endParaRPr>
          </a:p>
          <a:p>
            <a:pPr marL="742950" lvl="1" indent="-285750">
              <a:spcBef>
                <a:spcPct val="20000"/>
              </a:spcBef>
              <a:buFont typeface="Arial" pitchFamily="34" charset="0"/>
              <a:buChar char="•"/>
            </a:pPr>
            <a:r>
              <a:rPr lang="en-US" dirty="0" smtClean="0">
                <a:latin typeface="+mn-lt"/>
                <a:cs typeface="+mn-cs"/>
              </a:rPr>
              <a:t>Biomedicine </a:t>
            </a:r>
          </a:p>
          <a:p>
            <a:pPr marL="742950" lvl="1" indent="-285750">
              <a:spcBef>
                <a:spcPct val="20000"/>
              </a:spcBef>
              <a:buFont typeface="Arial" pitchFamily="34" charset="0"/>
              <a:buChar char="•"/>
            </a:pPr>
            <a:r>
              <a:rPr lang="en-US" dirty="0" smtClean="0">
                <a:latin typeface="+mn-lt"/>
                <a:cs typeface="+mn-cs"/>
              </a:rPr>
              <a:t>Energy </a:t>
            </a:r>
          </a:p>
          <a:p>
            <a:pPr marL="742950" lvl="1" indent="-285750">
              <a:spcBef>
                <a:spcPct val="20000"/>
              </a:spcBef>
              <a:buFont typeface="Arial" pitchFamily="34" charset="0"/>
              <a:buChar char="•"/>
            </a:pPr>
            <a:r>
              <a:rPr lang="en-US" dirty="0" smtClean="0">
                <a:latin typeface="+mn-lt"/>
                <a:cs typeface="+mn-cs"/>
              </a:rPr>
              <a:t>Social Sciences</a:t>
            </a:r>
          </a:p>
          <a:p>
            <a:pPr marL="742950" lvl="1" indent="-285750">
              <a:spcBef>
                <a:spcPct val="20000"/>
              </a:spcBef>
              <a:buFont typeface="Arial" pitchFamily="34" charset="0"/>
              <a:buChar char="•"/>
            </a:pPr>
            <a:r>
              <a:rPr lang="en-US" dirty="0" smtClean="0">
                <a:latin typeface="+mn-lt"/>
                <a:cs typeface="+mn-cs"/>
              </a:rPr>
              <a:t>Computational Neuroscience</a:t>
            </a:r>
          </a:p>
          <a:p>
            <a:pPr marL="742950" lvl="1" indent="-285750">
              <a:spcBef>
                <a:spcPct val="20000"/>
              </a:spcBef>
              <a:buFont typeface="Arial" pitchFamily="34" charset="0"/>
              <a:buChar char="•"/>
            </a:pPr>
            <a:r>
              <a:rPr lang="en-US" dirty="0" smtClean="0">
                <a:latin typeface="+mn-lt"/>
                <a:cs typeface="+mn-cs"/>
              </a:rPr>
              <a:t>Others. </a:t>
            </a:r>
          </a:p>
        </p:txBody>
      </p:sp>
      <p:pic>
        <p:nvPicPr>
          <p:cNvPr id="7" name="Picture 2" descr="C:\Users\jwalteros\Dropbox\UFL\TA\Untitled.tiff"/>
          <p:cNvPicPr>
            <a:picLocks noChangeAspect="1" noChangeArrowheads="1"/>
          </p:cNvPicPr>
          <p:nvPr/>
        </p:nvPicPr>
        <p:blipFill rotWithShape="1">
          <a:blip r:embed="rId3">
            <a:extLst>
              <a:ext uri="{28A0092B-C50C-407E-A947-70E740481C1C}">
                <a14:useLocalDpi xmlns:a14="http://schemas.microsoft.com/office/drawing/2010/main" val="0"/>
              </a:ext>
            </a:extLst>
          </a:blip>
          <a:srcRect l="2309" t="10516" r="2316" b="6782"/>
          <a:stretch/>
        </p:blipFill>
        <p:spPr bwMode="auto">
          <a:xfrm rot="16200000">
            <a:off x="4994939" y="2366260"/>
            <a:ext cx="4619501" cy="30041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60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16</a:t>
            </a:fld>
            <a:endParaRPr lang="es-CO" dirty="0"/>
          </a:p>
        </p:txBody>
      </p:sp>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a:solidFill>
                  <a:schemeClr val="bg1"/>
                </a:solidFill>
              </a:rPr>
              <a:t>Handbook of Combinatorial Optimization </a:t>
            </a:r>
            <a:endParaRPr lang="en-US" sz="3000" b="1" dirty="0" smtClean="0">
              <a:solidFill>
                <a:schemeClr val="bg1"/>
              </a:solidFill>
            </a:endParaRPr>
          </a:p>
        </p:txBody>
      </p:sp>
      <p:sp>
        <p:nvSpPr>
          <p:cNvPr id="14" name="9 Marcador de contenido"/>
          <p:cNvSpPr txBox="1">
            <a:spLocks/>
          </p:cNvSpPr>
          <p:nvPr/>
        </p:nvSpPr>
        <p:spPr bwMode="auto">
          <a:xfrm>
            <a:off x="392428" y="1617395"/>
            <a:ext cx="7599047"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endParaRPr lang="en-US" b="1" dirty="0" smtClean="0">
              <a:latin typeface="+mn-lt"/>
              <a:cs typeface="+mn-cs"/>
            </a:endParaRPr>
          </a:p>
          <a:p>
            <a:pPr>
              <a:spcBef>
                <a:spcPct val="20000"/>
              </a:spcBef>
            </a:pPr>
            <a:endParaRPr lang="en-US" b="1" dirty="0">
              <a:latin typeface="+mn-lt"/>
              <a:cs typeface="+mn-cs"/>
            </a:endParaRPr>
          </a:p>
          <a:p>
            <a:pPr>
              <a:spcBef>
                <a:spcPct val="20000"/>
              </a:spcBef>
            </a:pPr>
            <a:endParaRPr lang="en-US" b="1" dirty="0" smtClean="0">
              <a:latin typeface="+mn-lt"/>
              <a:cs typeface="+mn-cs"/>
            </a:endParaRPr>
          </a:p>
          <a:p>
            <a:pPr>
              <a:spcBef>
                <a:spcPct val="20000"/>
              </a:spcBef>
            </a:pPr>
            <a:endParaRPr lang="en-US" b="1" dirty="0">
              <a:latin typeface="+mn-lt"/>
              <a:cs typeface="+mn-cs"/>
            </a:endParaRPr>
          </a:p>
          <a:p>
            <a:pPr>
              <a:spcBef>
                <a:spcPct val="20000"/>
              </a:spcBef>
            </a:pPr>
            <a:endParaRPr lang="en-US" b="1" dirty="0" smtClean="0">
              <a:latin typeface="+mn-lt"/>
              <a:cs typeface="+mn-cs"/>
            </a:endParaRPr>
          </a:p>
          <a:p>
            <a:pPr>
              <a:spcBef>
                <a:spcPct val="20000"/>
              </a:spcBef>
            </a:pPr>
            <a:endParaRPr lang="en-US" b="1" dirty="0">
              <a:latin typeface="+mn-lt"/>
              <a:cs typeface="+mn-cs"/>
            </a:endParaRPr>
          </a:p>
          <a:p>
            <a:pPr>
              <a:spcBef>
                <a:spcPct val="20000"/>
              </a:spcBef>
            </a:pPr>
            <a:endParaRPr lang="en-US" b="1" dirty="0" smtClean="0">
              <a:latin typeface="+mn-lt"/>
              <a:cs typeface="+mn-cs"/>
            </a:endParaRPr>
          </a:p>
          <a:p>
            <a:pPr>
              <a:spcBef>
                <a:spcPct val="20000"/>
              </a:spcBef>
            </a:pPr>
            <a:endParaRPr lang="en-US" b="1" dirty="0" smtClean="0">
              <a:latin typeface="+mn-lt"/>
              <a:cs typeface="+mn-cs"/>
            </a:endParaRPr>
          </a:p>
          <a:p>
            <a:pPr marL="342900" indent="-342900">
              <a:spcBef>
                <a:spcPct val="20000"/>
              </a:spcBef>
              <a:buFont typeface="Arial" pitchFamily="34" charset="0"/>
              <a:buChar char="•"/>
            </a:pPr>
            <a:r>
              <a:rPr lang="en-US" sz="2000" b="1" dirty="0">
                <a:solidFill>
                  <a:srgbClr val="0000FF"/>
                </a:solidFill>
                <a:latin typeface="+mn-lt"/>
                <a:cs typeface="+mn-cs"/>
              </a:rPr>
              <a:t>Handbook of Combinatorial Optimization (2nd Edition)  </a:t>
            </a:r>
            <a:r>
              <a:rPr lang="en-US" sz="2000" b="1" dirty="0" smtClean="0">
                <a:solidFill>
                  <a:srgbClr val="0000FF"/>
                </a:solidFill>
                <a:latin typeface="+mn-lt"/>
                <a:cs typeface="+mn-cs"/>
              </a:rPr>
              <a:t>                 </a:t>
            </a:r>
            <a:r>
              <a:rPr lang="en-US" b="1" dirty="0" smtClean="0">
                <a:latin typeface="+mn-lt"/>
                <a:cs typeface="+mn-cs"/>
              </a:rPr>
              <a:t>2013</a:t>
            </a:r>
            <a:r>
              <a:rPr lang="en-US" b="1" dirty="0">
                <a:latin typeface="+mn-lt"/>
                <a:cs typeface="+mn-cs"/>
              </a:rPr>
              <a:t>, 4930 p. In 7 </a:t>
            </a:r>
            <a:r>
              <a:rPr lang="en-US" b="1" dirty="0" smtClean="0">
                <a:latin typeface="+mn-lt"/>
                <a:cs typeface="+mn-cs"/>
              </a:rPr>
              <a:t>volumes</a:t>
            </a:r>
            <a:r>
              <a:rPr lang="en-US" b="1" dirty="0">
                <a:latin typeface="+mn-lt"/>
                <a:cs typeface="+mn-cs"/>
              </a:rPr>
              <a:t> </a:t>
            </a:r>
            <a:r>
              <a:rPr lang="en-US" b="1" dirty="0" smtClean="0">
                <a:latin typeface="+mn-lt"/>
                <a:cs typeface="+mn-cs"/>
              </a:rPr>
              <a:t>                                                                              </a:t>
            </a:r>
            <a:r>
              <a:rPr lang="fr-FR" dirty="0" smtClean="0">
                <a:latin typeface="+mn-lt"/>
                <a:cs typeface="+mn-cs"/>
              </a:rPr>
              <a:t>Panos </a:t>
            </a:r>
            <a:r>
              <a:rPr lang="fr-FR" dirty="0">
                <a:latin typeface="+mn-lt"/>
                <a:cs typeface="+mn-cs"/>
              </a:rPr>
              <a:t>M</a:t>
            </a:r>
            <a:r>
              <a:rPr lang="fr-FR" dirty="0" smtClean="0">
                <a:latin typeface="+mn-lt"/>
                <a:cs typeface="+mn-cs"/>
              </a:rPr>
              <a:t>. Pardalos, Ding-Zhu Du, and Ronald L. Graham (</a:t>
            </a:r>
            <a:r>
              <a:rPr lang="fr-FR" dirty="0" err="1">
                <a:latin typeface="+mn-lt"/>
                <a:cs typeface="+mn-cs"/>
              </a:rPr>
              <a:t>Eds</a:t>
            </a:r>
            <a:r>
              <a:rPr lang="fr-FR" dirty="0" smtClean="0">
                <a:latin typeface="+mn-lt"/>
                <a:cs typeface="+mn-cs"/>
              </a:rPr>
              <a:t>.)          </a:t>
            </a:r>
            <a:r>
              <a:rPr lang="en-US" sz="1400" b="1" dirty="0" smtClean="0">
                <a:solidFill>
                  <a:srgbClr val="7030A0"/>
                </a:solidFill>
                <a:latin typeface="+mn-lt"/>
                <a:cs typeface="+mn-cs"/>
                <a:hlinkClick r:id="rId3"/>
              </a:rPr>
              <a:t>http</a:t>
            </a:r>
            <a:r>
              <a:rPr lang="en-US" sz="1400" b="1" dirty="0">
                <a:solidFill>
                  <a:srgbClr val="7030A0"/>
                </a:solidFill>
                <a:latin typeface="+mn-lt"/>
                <a:cs typeface="+mn-cs"/>
                <a:hlinkClick r:id="rId3"/>
              </a:rPr>
              <a:t>://</a:t>
            </a:r>
            <a:r>
              <a:rPr lang="en-US" sz="1400" b="1" dirty="0" smtClean="0">
                <a:solidFill>
                  <a:srgbClr val="7030A0"/>
                </a:solidFill>
                <a:latin typeface="+mn-lt"/>
                <a:cs typeface="+mn-cs"/>
                <a:hlinkClick r:id="rId3"/>
              </a:rPr>
              <a:t>www.springer.com/mathematics/book/978-1-4419-7996-4#</a:t>
            </a:r>
            <a:r>
              <a:rPr lang="en-US" sz="1400" b="1" dirty="0">
                <a:solidFill>
                  <a:srgbClr val="7030A0"/>
                </a:solidFill>
                <a:latin typeface="+mn-lt"/>
                <a:cs typeface="+mn-cs"/>
              </a:rPr>
              <a:t> </a:t>
            </a:r>
            <a:r>
              <a:rPr lang="en-US" sz="1400" b="1" dirty="0" smtClean="0">
                <a:solidFill>
                  <a:srgbClr val="7030A0"/>
                </a:solidFill>
                <a:latin typeface="+mn-lt"/>
                <a:cs typeface="+mn-cs"/>
              </a:rPr>
              <a:t>                                           </a:t>
            </a:r>
            <a:r>
              <a:rPr lang="en-US" b="1" dirty="0" smtClean="0">
                <a:latin typeface="+mn-lt"/>
                <a:cs typeface="+mn-cs"/>
              </a:rPr>
              <a:t>2013</a:t>
            </a:r>
            <a:endParaRPr lang="en-US" b="1" dirty="0">
              <a:latin typeface="+mn-lt"/>
              <a:cs typeface="+mn-cs"/>
            </a:endParaRPr>
          </a:p>
          <a:p>
            <a:pPr>
              <a:spcBef>
                <a:spcPct val="20000"/>
              </a:spcBef>
            </a:pPr>
            <a:endParaRPr lang="en-US" b="1"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025" y="819838"/>
            <a:ext cx="1980249" cy="300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033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2 Título"/>
          <p:cNvSpPr>
            <a:spLocks noGrp="1"/>
          </p:cNvSpPr>
          <p:nvPr>
            <p:ph type="title"/>
          </p:nvPr>
        </p:nvSpPr>
        <p:spPr bwMode="auto">
          <a:xfrm>
            <a:off x="457200" y="817563"/>
            <a:ext cx="8229600" cy="636587"/>
          </a:xfrm>
          <a:noFill/>
          <a:ln>
            <a:miter lim="800000"/>
            <a:headEnd/>
            <a:tailEnd/>
          </a:ln>
        </p:spPr>
        <p:txBody>
          <a:bodyPr vert="horz" wrap="square" lIns="91440" tIns="45720" rIns="91440" bIns="45720" numCol="1" anchor="t" anchorCtr="0" compatLnSpc="1">
            <a:prstTxWarp prst="textNoShape">
              <a:avLst/>
            </a:prstTxWarp>
          </a:bodyPr>
          <a:lstStyle/>
          <a:p>
            <a:pPr algn="l">
              <a:defRPr/>
            </a:pPr>
            <a:r>
              <a:rPr lang="en-US" sz="3000" b="1" dirty="0">
                <a:solidFill>
                  <a:schemeClr val="bg1"/>
                </a:solidFill>
              </a:rPr>
              <a:t>Handbook of Optimization in Complex Networks</a:t>
            </a:r>
          </a:p>
        </p:txBody>
      </p:sp>
      <p:sp>
        <p:nvSpPr>
          <p:cNvPr id="2" name="1 Marcador de número de diapositiva"/>
          <p:cNvSpPr>
            <a:spLocks noGrp="1"/>
          </p:cNvSpPr>
          <p:nvPr>
            <p:ph type="sldNum" sz="quarter" idx="12"/>
          </p:nvPr>
        </p:nvSpPr>
        <p:spPr/>
        <p:txBody>
          <a:bodyPr/>
          <a:lstStyle/>
          <a:p>
            <a:pPr>
              <a:defRPr/>
            </a:pPr>
            <a:fld id="{CAFFF071-8697-4911-B5F2-F84C40E5BC8B}" type="slidenum">
              <a:rPr lang="es-CO" smtClean="0"/>
              <a:pPr>
                <a:defRPr/>
              </a:pPr>
              <a:t>17</a:t>
            </a:fld>
            <a:endParaRPr lang="es-CO"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591" y="3710511"/>
            <a:ext cx="1734734"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9 Marcador de contenido"/>
          <p:cNvSpPr txBox="1">
            <a:spLocks/>
          </p:cNvSpPr>
          <p:nvPr/>
        </p:nvSpPr>
        <p:spPr bwMode="auto">
          <a:xfrm>
            <a:off x="516254" y="1626920"/>
            <a:ext cx="4522471"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spcBef>
                <a:spcPct val="20000"/>
              </a:spcBef>
              <a:buFont typeface="Arial" pitchFamily="34" charset="0"/>
              <a:buChar char="•"/>
            </a:pPr>
            <a:endParaRPr lang="en-US" sz="2000" b="1" dirty="0" smtClean="0">
              <a:solidFill>
                <a:srgbClr val="0000FF"/>
              </a:solidFill>
              <a:latin typeface="+mn-lt"/>
              <a:cs typeface="+mn-cs"/>
            </a:endParaRPr>
          </a:p>
          <a:p>
            <a:pPr marL="285750" indent="-285750">
              <a:spcBef>
                <a:spcPct val="20000"/>
              </a:spcBef>
              <a:buFont typeface="Arial" pitchFamily="34" charset="0"/>
              <a:buChar char="•"/>
            </a:pPr>
            <a:r>
              <a:rPr lang="en-US" sz="2000" b="1" dirty="0" smtClean="0">
                <a:solidFill>
                  <a:srgbClr val="0000FF"/>
                </a:solidFill>
                <a:latin typeface="+mn-lt"/>
                <a:cs typeface="+mn-cs"/>
              </a:rPr>
              <a:t>Theory and Applications</a:t>
            </a:r>
            <a:r>
              <a:rPr lang="en-US" sz="2000" b="1" dirty="0" smtClean="0">
                <a:latin typeface="+mn-lt"/>
                <a:cs typeface="+mn-cs"/>
              </a:rPr>
              <a:t>                      </a:t>
            </a:r>
            <a:r>
              <a:rPr lang="en-US" dirty="0" smtClean="0">
                <a:latin typeface="+mn-lt"/>
                <a:cs typeface="+mn-cs"/>
              </a:rPr>
              <a:t>My </a:t>
            </a:r>
            <a:r>
              <a:rPr lang="en-US" dirty="0">
                <a:latin typeface="+mn-lt"/>
                <a:cs typeface="+mn-cs"/>
              </a:rPr>
              <a:t>T. Thai and Panos M. Pardalos (</a:t>
            </a:r>
            <a:r>
              <a:rPr lang="en-US" dirty="0" smtClean="0">
                <a:latin typeface="+mn-lt"/>
                <a:cs typeface="+mn-cs"/>
              </a:rPr>
              <a:t>Eds.)   </a:t>
            </a:r>
            <a:r>
              <a:rPr lang="en-US" dirty="0">
                <a:latin typeface="+mn-lt"/>
                <a:cs typeface="+mn-cs"/>
              </a:rPr>
              <a:t>Springer.  </a:t>
            </a:r>
            <a:r>
              <a:rPr lang="en-US" dirty="0" smtClean="0">
                <a:latin typeface="+mn-lt"/>
                <a:cs typeface="+mn-cs"/>
              </a:rPr>
              <a:t>Series:  </a:t>
            </a:r>
            <a:r>
              <a:rPr lang="en-US" dirty="0">
                <a:latin typeface="+mn-lt"/>
                <a:cs typeface="+mn-cs"/>
              </a:rPr>
              <a:t>Springer Optimization and Its Applications ,   2012. Vol. 57.  </a:t>
            </a:r>
            <a:r>
              <a:rPr lang="en-US" dirty="0" smtClean="0">
                <a:latin typeface="+mn-lt"/>
                <a:cs typeface="+mn-cs"/>
              </a:rPr>
              <a:t>                  ISBN </a:t>
            </a:r>
            <a:r>
              <a:rPr lang="en-US" dirty="0">
                <a:latin typeface="+mn-lt"/>
                <a:cs typeface="+mn-cs"/>
              </a:rPr>
              <a:t>978-1-4614-0753-9</a:t>
            </a:r>
          </a:p>
          <a:p>
            <a:pPr marL="285750" indent="-285750">
              <a:spcBef>
                <a:spcPct val="20000"/>
              </a:spcBef>
              <a:buFont typeface="Arial" pitchFamily="34" charset="0"/>
              <a:buChar char="•"/>
            </a:pPr>
            <a:endParaRPr lang="en-US" sz="2000" b="1" dirty="0" smtClean="0">
              <a:latin typeface="+mn-lt"/>
              <a:cs typeface="+mn-cs"/>
            </a:endParaRPr>
          </a:p>
          <a:p>
            <a:pPr marL="285750" indent="-285750">
              <a:spcBef>
                <a:spcPct val="20000"/>
              </a:spcBef>
              <a:buFont typeface="Arial" pitchFamily="34" charset="0"/>
              <a:buChar char="•"/>
            </a:pPr>
            <a:endParaRPr lang="en-US" sz="2000" b="1" dirty="0" smtClean="0">
              <a:latin typeface="+mn-lt"/>
              <a:cs typeface="+mn-cs"/>
            </a:endParaRPr>
          </a:p>
          <a:p>
            <a:pPr marL="285750" indent="-285750">
              <a:spcBef>
                <a:spcPct val="20000"/>
              </a:spcBef>
              <a:buFont typeface="Arial" pitchFamily="34" charset="0"/>
              <a:buChar char="•"/>
            </a:pPr>
            <a:r>
              <a:rPr lang="en-US" sz="2000" b="1" dirty="0" smtClean="0">
                <a:solidFill>
                  <a:srgbClr val="0000FF"/>
                </a:solidFill>
                <a:latin typeface="+mn-lt"/>
                <a:cs typeface="+mn-cs"/>
              </a:rPr>
              <a:t>Communications and Social Networks </a:t>
            </a:r>
            <a:r>
              <a:rPr lang="en-US" dirty="0" smtClean="0">
                <a:latin typeface="+mn-lt"/>
                <a:cs typeface="+mn-cs"/>
              </a:rPr>
              <a:t>My </a:t>
            </a:r>
            <a:r>
              <a:rPr lang="en-US" dirty="0">
                <a:latin typeface="+mn-lt"/>
                <a:cs typeface="+mn-cs"/>
              </a:rPr>
              <a:t>T. Thai and Panos M. Pardalos (</a:t>
            </a:r>
            <a:r>
              <a:rPr lang="en-US" dirty="0" smtClean="0">
                <a:latin typeface="+mn-lt"/>
                <a:cs typeface="+mn-cs"/>
              </a:rPr>
              <a:t>Eds.)   Springer</a:t>
            </a:r>
            <a:r>
              <a:rPr lang="en-US" dirty="0">
                <a:latin typeface="+mn-lt"/>
                <a:cs typeface="+mn-cs"/>
              </a:rPr>
              <a:t>. </a:t>
            </a:r>
            <a:r>
              <a:rPr lang="en-US" dirty="0" smtClean="0">
                <a:latin typeface="+mn-lt"/>
                <a:cs typeface="+mn-cs"/>
              </a:rPr>
              <a:t>Series:  </a:t>
            </a:r>
            <a:r>
              <a:rPr lang="en-US" dirty="0">
                <a:latin typeface="+mn-lt"/>
                <a:cs typeface="+mn-cs"/>
              </a:rPr>
              <a:t>Springer Optimization and Its Applications , 2012. Vol. 58.  </a:t>
            </a:r>
            <a:r>
              <a:rPr lang="en-US" dirty="0" smtClean="0">
                <a:latin typeface="+mn-lt"/>
                <a:cs typeface="+mn-cs"/>
              </a:rPr>
              <a:t>                           ISBN </a:t>
            </a:r>
            <a:r>
              <a:rPr lang="en-US" dirty="0">
                <a:latin typeface="+mn-lt"/>
                <a:cs typeface="+mn-cs"/>
              </a:rPr>
              <a:t>978-1-4614-0856-7 </a:t>
            </a:r>
          </a:p>
          <a:p>
            <a:pPr lvl="1">
              <a:spcBef>
                <a:spcPct val="20000"/>
              </a:spcBef>
            </a:pPr>
            <a:endParaRPr lang="en-US" dirty="0">
              <a:latin typeface="+mn-lt"/>
              <a:cs typeface="+mn-cs"/>
            </a:endParaRPr>
          </a:p>
          <a:p>
            <a:pPr marL="742950" lvl="1" indent="-285750">
              <a:spcBef>
                <a:spcPct val="20000"/>
              </a:spcBef>
              <a:buFont typeface="Arial" pitchFamily="34" charset="0"/>
              <a:buChar char="•"/>
            </a:pPr>
            <a:endParaRPr lang="en-US" dirty="0" smtClean="0">
              <a:latin typeface="+mn-lt"/>
              <a:cs typeface="+mn-cs"/>
            </a:endParaRPr>
          </a:p>
          <a:p>
            <a:pPr marL="285750" indent="-285750">
              <a:spcBef>
                <a:spcPct val="20000"/>
              </a:spcBef>
              <a:buFont typeface="Arial" pitchFamily="34" charset="0"/>
              <a:buChar char="•"/>
            </a:pPr>
            <a:endParaRPr lang="en-US" sz="2000" dirty="0" smtClean="0">
              <a:latin typeface="+mn-lt"/>
              <a:cs typeface="+mn-cs"/>
            </a:endParaRPr>
          </a:p>
        </p:txBody>
      </p:sp>
      <p:pic>
        <p:nvPicPr>
          <p:cNvPr id="225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1606" y="1549399"/>
            <a:ext cx="1734734"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0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2 Título"/>
          <p:cNvSpPr>
            <a:spLocks noGrp="1"/>
          </p:cNvSpPr>
          <p:nvPr>
            <p:ph type="title"/>
          </p:nvPr>
        </p:nvSpPr>
        <p:spPr bwMode="auto">
          <a:xfrm>
            <a:off x="457200" y="817563"/>
            <a:ext cx="8229600" cy="636587"/>
          </a:xfrm>
          <a:noFill/>
          <a:ln>
            <a:miter lim="800000"/>
            <a:headEnd/>
            <a:tailEnd/>
          </a:ln>
        </p:spPr>
        <p:txBody>
          <a:bodyPr vert="horz" wrap="square" lIns="91440" tIns="45720" rIns="91440" bIns="45720" numCol="1" anchor="t" anchorCtr="0" compatLnSpc="1">
            <a:prstTxWarp prst="textNoShape">
              <a:avLst/>
            </a:prstTxWarp>
          </a:bodyPr>
          <a:lstStyle/>
          <a:p>
            <a:pPr algn="l">
              <a:defRPr/>
            </a:pPr>
            <a:r>
              <a:rPr lang="en-US" sz="3000" b="1" dirty="0">
                <a:solidFill>
                  <a:schemeClr val="bg1"/>
                </a:solidFill>
              </a:rPr>
              <a:t>Handbook of Optimization in Complex Networks</a:t>
            </a:r>
          </a:p>
        </p:txBody>
      </p:sp>
      <p:sp>
        <p:nvSpPr>
          <p:cNvPr id="2" name="1 Marcador de número de diapositiva"/>
          <p:cNvSpPr>
            <a:spLocks noGrp="1"/>
          </p:cNvSpPr>
          <p:nvPr>
            <p:ph type="sldNum" sz="quarter" idx="12"/>
          </p:nvPr>
        </p:nvSpPr>
        <p:spPr/>
        <p:txBody>
          <a:bodyPr/>
          <a:lstStyle/>
          <a:p>
            <a:pPr>
              <a:defRPr/>
            </a:pPr>
            <a:fld id="{CAFFF071-8697-4911-B5F2-F84C40E5BC8B}" type="slidenum">
              <a:rPr lang="es-CO" smtClean="0"/>
              <a:pPr>
                <a:defRPr/>
              </a:pPr>
              <a:t>18</a:t>
            </a:fld>
            <a:endParaRPr lang="es-CO" dirty="0"/>
          </a:p>
        </p:txBody>
      </p:sp>
      <p:sp>
        <p:nvSpPr>
          <p:cNvPr id="7" name="9 Marcador de contenido"/>
          <p:cNvSpPr txBox="1">
            <a:spLocks/>
          </p:cNvSpPr>
          <p:nvPr/>
        </p:nvSpPr>
        <p:spPr bwMode="auto">
          <a:xfrm>
            <a:off x="516254" y="1626920"/>
            <a:ext cx="4522471"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spcBef>
                <a:spcPct val="20000"/>
              </a:spcBef>
              <a:buFont typeface="Arial" pitchFamily="34" charset="0"/>
              <a:buChar char="•"/>
            </a:pPr>
            <a:endParaRPr lang="en-US" sz="2000" b="1" dirty="0" smtClean="0">
              <a:solidFill>
                <a:srgbClr val="0000FF"/>
              </a:solidFill>
              <a:latin typeface="+mn-lt"/>
              <a:cs typeface="+mn-cs"/>
            </a:endParaRPr>
          </a:p>
          <a:p>
            <a:pPr marL="285750" indent="-285750">
              <a:spcBef>
                <a:spcPct val="20000"/>
              </a:spcBef>
              <a:buFont typeface="Arial" pitchFamily="34" charset="0"/>
              <a:buChar char="•"/>
            </a:pPr>
            <a:r>
              <a:rPr lang="en-US" sz="2000" b="1" dirty="0">
                <a:solidFill>
                  <a:srgbClr val="0000FF"/>
                </a:solidFill>
                <a:latin typeface="+mn-lt"/>
                <a:cs typeface="+mn-cs"/>
              </a:rPr>
              <a:t>Mathematical Aspects of Network Routing </a:t>
            </a:r>
            <a:r>
              <a:rPr lang="en-US" sz="2000" b="1" dirty="0" smtClean="0">
                <a:solidFill>
                  <a:srgbClr val="0000FF"/>
                </a:solidFill>
                <a:latin typeface="+mn-lt"/>
                <a:cs typeface="+mn-cs"/>
              </a:rPr>
              <a:t>Optimization                                    </a:t>
            </a:r>
            <a:r>
              <a:rPr lang="en-US" dirty="0" smtClean="0">
                <a:latin typeface="+mn-lt"/>
                <a:cs typeface="+mn-cs"/>
              </a:rPr>
              <a:t>Carlos Oliveira and </a:t>
            </a:r>
            <a:r>
              <a:rPr lang="en-US" dirty="0">
                <a:latin typeface="+mn-lt"/>
                <a:cs typeface="+mn-cs"/>
              </a:rPr>
              <a:t>Panos M. Pardalos.  Springer.  </a:t>
            </a:r>
            <a:r>
              <a:rPr lang="en-US" dirty="0" smtClean="0">
                <a:latin typeface="+mn-lt"/>
                <a:cs typeface="+mn-cs"/>
              </a:rPr>
              <a:t>Series:  </a:t>
            </a:r>
            <a:r>
              <a:rPr lang="en-US" dirty="0">
                <a:latin typeface="+mn-lt"/>
                <a:cs typeface="+mn-cs"/>
              </a:rPr>
              <a:t>Springer Optimization and Its Applications ,   </a:t>
            </a:r>
            <a:r>
              <a:rPr lang="en-US" dirty="0" smtClean="0">
                <a:latin typeface="+mn-lt"/>
                <a:cs typeface="+mn-cs"/>
              </a:rPr>
              <a:t>2011. </a:t>
            </a:r>
            <a:r>
              <a:rPr lang="en-US" dirty="0">
                <a:latin typeface="+mn-lt"/>
                <a:cs typeface="+mn-cs"/>
              </a:rPr>
              <a:t>Vol. </a:t>
            </a:r>
            <a:r>
              <a:rPr lang="en-US" dirty="0" smtClean="0">
                <a:latin typeface="+mn-lt"/>
                <a:cs typeface="+mn-cs"/>
              </a:rPr>
              <a:t>53.      ISBN </a:t>
            </a:r>
            <a:r>
              <a:rPr lang="en-US" dirty="0">
                <a:latin typeface="+mn-lt"/>
                <a:cs typeface="+mn-cs"/>
              </a:rPr>
              <a:t>978-1-4614-0310-4</a:t>
            </a:r>
            <a:endParaRPr lang="en-US" sz="2000" b="1" dirty="0" smtClean="0">
              <a:latin typeface="+mn-lt"/>
              <a:cs typeface="+mn-cs"/>
            </a:endParaRPr>
          </a:p>
          <a:p>
            <a:pPr marL="285750" indent="-285750">
              <a:spcBef>
                <a:spcPct val="20000"/>
              </a:spcBef>
              <a:buFont typeface="Arial" pitchFamily="34" charset="0"/>
              <a:buChar char="•"/>
            </a:pPr>
            <a:endParaRPr lang="en-US" sz="2000" b="1" dirty="0" smtClean="0">
              <a:latin typeface="+mn-lt"/>
              <a:cs typeface="+mn-cs"/>
            </a:endParaRPr>
          </a:p>
          <a:p>
            <a:pPr marL="742950" lvl="1" indent="-285750">
              <a:spcBef>
                <a:spcPct val="20000"/>
              </a:spcBef>
              <a:buFont typeface="Arial" pitchFamily="34" charset="0"/>
              <a:buChar char="•"/>
            </a:pPr>
            <a:endParaRPr lang="en-US" dirty="0" smtClean="0">
              <a:latin typeface="+mn-lt"/>
              <a:cs typeface="+mn-cs"/>
            </a:endParaRPr>
          </a:p>
          <a:p>
            <a:pPr marL="285750" indent="-285750">
              <a:spcBef>
                <a:spcPct val="20000"/>
              </a:spcBef>
              <a:buFont typeface="Arial" pitchFamily="34" charset="0"/>
              <a:buChar char="•"/>
            </a:pPr>
            <a:endParaRPr lang="en-US" sz="2000" dirty="0" smtClean="0">
              <a:latin typeface="+mn-lt"/>
              <a:cs typeface="+mn-cs"/>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8525" y="1989138"/>
            <a:ext cx="252095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736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2 Título"/>
          <p:cNvSpPr>
            <a:spLocks noGrp="1"/>
          </p:cNvSpPr>
          <p:nvPr>
            <p:ph type="title"/>
          </p:nvPr>
        </p:nvSpPr>
        <p:spPr bwMode="auto">
          <a:xfrm>
            <a:off x="457200" y="817563"/>
            <a:ext cx="8229600" cy="636587"/>
          </a:xfrm>
          <a:noFill/>
          <a:ln>
            <a:miter lim="800000"/>
            <a:headEnd/>
            <a:tailEnd/>
          </a:ln>
        </p:spPr>
        <p:txBody>
          <a:bodyPr vert="horz" wrap="square" lIns="91440" tIns="45720" rIns="91440" bIns="45720" numCol="1" anchor="t" anchorCtr="0" compatLnSpc="1">
            <a:prstTxWarp prst="textNoShape">
              <a:avLst/>
            </a:prstTxWarp>
          </a:bodyPr>
          <a:lstStyle/>
          <a:p>
            <a:pPr algn="l">
              <a:defRPr/>
            </a:pPr>
            <a:r>
              <a:rPr lang="en-US" sz="3000" b="1" dirty="0">
                <a:solidFill>
                  <a:schemeClr val="bg1"/>
                </a:solidFill>
              </a:rPr>
              <a:t>Handbook of Optimization in Complex Networks</a:t>
            </a:r>
          </a:p>
        </p:txBody>
      </p:sp>
      <p:sp>
        <p:nvSpPr>
          <p:cNvPr id="2" name="1 Marcador de número de diapositiva"/>
          <p:cNvSpPr>
            <a:spLocks noGrp="1"/>
          </p:cNvSpPr>
          <p:nvPr>
            <p:ph type="sldNum" sz="quarter" idx="12"/>
          </p:nvPr>
        </p:nvSpPr>
        <p:spPr/>
        <p:txBody>
          <a:bodyPr/>
          <a:lstStyle/>
          <a:p>
            <a:pPr>
              <a:defRPr/>
            </a:pPr>
            <a:fld id="{CAFFF071-8697-4911-B5F2-F84C40E5BC8B}" type="slidenum">
              <a:rPr lang="es-CO" smtClean="0"/>
              <a:pPr>
                <a:defRPr/>
              </a:pPr>
              <a:t>19</a:t>
            </a:fld>
            <a:endParaRPr lang="es-CO" dirty="0"/>
          </a:p>
        </p:txBody>
      </p:sp>
      <p:sp>
        <p:nvSpPr>
          <p:cNvPr id="7" name="9 Marcador de contenido"/>
          <p:cNvSpPr txBox="1">
            <a:spLocks/>
          </p:cNvSpPr>
          <p:nvPr/>
        </p:nvSpPr>
        <p:spPr bwMode="auto">
          <a:xfrm>
            <a:off x="516254" y="1626920"/>
            <a:ext cx="4522471"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spcBef>
                <a:spcPct val="20000"/>
              </a:spcBef>
              <a:buFont typeface="Arial" pitchFamily="34" charset="0"/>
              <a:buChar char="•"/>
            </a:pPr>
            <a:endParaRPr lang="en-US" sz="2000" b="1" dirty="0" smtClean="0">
              <a:solidFill>
                <a:srgbClr val="0000FF"/>
              </a:solidFill>
              <a:latin typeface="+mn-lt"/>
              <a:cs typeface="+mn-cs"/>
            </a:endParaRPr>
          </a:p>
          <a:p>
            <a:pPr marL="285750" indent="-285750">
              <a:spcBef>
                <a:spcPct val="20000"/>
              </a:spcBef>
              <a:buFont typeface="Arial" pitchFamily="34" charset="0"/>
              <a:buChar char="•"/>
            </a:pPr>
            <a:r>
              <a:rPr lang="en-US" sz="2000" b="1" dirty="0">
                <a:solidFill>
                  <a:srgbClr val="0000FF"/>
                </a:solidFill>
                <a:latin typeface="+mn-lt"/>
                <a:cs typeface="+mn-cs"/>
              </a:rPr>
              <a:t>Dynamics of Information Systems: Mathematical </a:t>
            </a:r>
            <a:r>
              <a:rPr lang="en-US" sz="2000" b="1" dirty="0" smtClean="0">
                <a:solidFill>
                  <a:srgbClr val="0000FF"/>
                </a:solidFill>
                <a:latin typeface="+mn-lt"/>
                <a:cs typeface="+mn-cs"/>
              </a:rPr>
              <a:t>Foundations</a:t>
            </a:r>
            <a:r>
              <a:rPr lang="en-US" dirty="0" smtClean="0">
                <a:latin typeface="+mn-lt"/>
                <a:cs typeface="+mn-cs"/>
              </a:rPr>
              <a:t>                                        Alexey Sorokin, Robert </a:t>
            </a:r>
            <a:r>
              <a:rPr lang="en-US" dirty="0" err="1" smtClean="0">
                <a:latin typeface="+mn-lt"/>
                <a:cs typeface="+mn-cs"/>
              </a:rPr>
              <a:t>Murphey</a:t>
            </a:r>
            <a:r>
              <a:rPr lang="en-US" dirty="0" smtClean="0">
                <a:latin typeface="+mn-lt"/>
                <a:cs typeface="+mn-cs"/>
              </a:rPr>
              <a:t>, My T. Thai, and Panos M. Pardalos (Eds.)  </a:t>
            </a:r>
            <a:r>
              <a:rPr lang="en-US" dirty="0">
                <a:latin typeface="+mn-lt"/>
                <a:cs typeface="+mn-cs"/>
              </a:rPr>
              <a:t>Springer. Springer Proceedings in Mathematics &amp; Statistics,   </a:t>
            </a:r>
            <a:r>
              <a:rPr lang="en-US" dirty="0" smtClean="0">
                <a:latin typeface="+mn-lt"/>
                <a:cs typeface="+mn-cs"/>
              </a:rPr>
              <a:t>2012.  Vol. 20.                     ISBN 978-1-4614-3905-9</a:t>
            </a:r>
          </a:p>
          <a:p>
            <a:pPr marL="285750" indent="-285750">
              <a:spcBef>
                <a:spcPct val="20000"/>
              </a:spcBef>
              <a:buFont typeface="Arial" pitchFamily="34" charset="0"/>
              <a:buChar char="•"/>
            </a:pPr>
            <a:endParaRPr lang="en-US" sz="2000" b="1" dirty="0">
              <a:latin typeface="+mn-lt"/>
              <a:cs typeface="+mn-cs"/>
            </a:endParaRPr>
          </a:p>
          <a:p>
            <a:pPr marL="285750" indent="-285750">
              <a:spcBef>
                <a:spcPct val="20000"/>
              </a:spcBef>
              <a:buFont typeface="Arial" pitchFamily="34" charset="0"/>
              <a:buChar char="•"/>
            </a:pPr>
            <a:r>
              <a:rPr lang="en-US" sz="2000" b="1" dirty="0">
                <a:solidFill>
                  <a:srgbClr val="0000FF"/>
                </a:solidFill>
                <a:latin typeface="+mn-lt"/>
                <a:cs typeface="+mn-cs"/>
              </a:rPr>
              <a:t>Dynamics of Information Systems: Algorithmic </a:t>
            </a:r>
            <a:r>
              <a:rPr lang="en-US" sz="2000" b="1" dirty="0" smtClean="0">
                <a:solidFill>
                  <a:srgbClr val="0000FF"/>
                </a:solidFill>
                <a:latin typeface="+mn-lt"/>
                <a:cs typeface="+mn-cs"/>
              </a:rPr>
              <a:t>Approaches                                   </a:t>
            </a:r>
            <a:r>
              <a:rPr lang="en-US" dirty="0" smtClean="0">
                <a:latin typeface="+mn-lt"/>
                <a:cs typeface="+mn-cs"/>
              </a:rPr>
              <a:t>Alexey </a:t>
            </a:r>
            <a:r>
              <a:rPr lang="en-US" dirty="0">
                <a:latin typeface="+mn-lt"/>
                <a:cs typeface="+mn-cs"/>
              </a:rPr>
              <a:t>Sorokin, Robert </a:t>
            </a:r>
            <a:r>
              <a:rPr lang="en-US" dirty="0" err="1">
                <a:latin typeface="+mn-lt"/>
                <a:cs typeface="+mn-cs"/>
              </a:rPr>
              <a:t>Murphey</a:t>
            </a:r>
            <a:r>
              <a:rPr lang="en-US" dirty="0">
                <a:latin typeface="+mn-lt"/>
                <a:cs typeface="+mn-cs"/>
              </a:rPr>
              <a:t>, My T. Thai, and Panos M. Pardalos (Eds.)  Springer. Springer Proceedings in Mathematics &amp; </a:t>
            </a:r>
            <a:r>
              <a:rPr lang="en-US" dirty="0" smtClean="0">
                <a:latin typeface="+mn-lt"/>
                <a:cs typeface="+mn-cs"/>
              </a:rPr>
              <a:t>Statistics. Forthcoming </a:t>
            </a:r>
            <a:endParaRPr lang="en-US" sz="2000" b="1" dirty="0" smtClean="0">
              <a:latin typeface="+mn-lt"/>
              <a:cs typeface="+mn-cs"/>
            </a:endParaRPr>
          </a:p>
          <a:p>
            <a:pPr marL="742950" lvl="1" indent="-285750">
              <a:spcBef>
                <a:spcPct val="20000"/>
              </a:spcBef>
              <a:buFont typeface="Arial" pitchFamily="34" charset="0"/>
              <a:buChar char="•"/>
            </a:pPr>
            <a:endParaRPr lang="en-US" dirty="0" smtClean="0">
              <a:latin typeface="+mn-lt"/>
              <a:cs typeface="+mn-cs"/>
            </a:endParaRPr>
          </a:p>
          <a:p>
            <a:pPr marL="285750" indent="-285750">
              <a:spcBef>
                <a:spcPct val="20000"/>
              </a:spcBef>
              <a:buFont typeface="Arial" pitchFamily="34" charset="0"/>
              <a:buChar char="•"/>
            </a:pPr>
            <a:endParaRPr lang="en-US" sz="2000" dirty="0" smtClean="0">
              <a:latin typeface="+mn-lt"/>
              <a:cs typeface="+mn-cs"/>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675" y="1749424"/>
            <a:ext cx="1727200" cy="260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756" y="3797299"/>
            <a:ext cx="1700213" cy="255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880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2</a:t>
            </a:fld>
            <a:endParaRPr lang="es-CO" dirty="0"/>
          </a:p>
        </p:txBody>
      </p:sp>
      <p:sp>
        <p:nvSpPr>
          <p:cNvPr id="11" name="9 Marcador de contenido"/>
          <p:cNvSpPr txBox="1">
            <a:spLocks/>
          </p:cNvSpPr>
          <p:nvPr/>
        </p:nvSpPr>
        <p:spPr bwMode="auto">
          <a:xfrm>
            <a:off x="392429" y="1617395"/>
            <a:ext cx="4131946"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1026" name="Picture 2" descr="http://upload.wikimedia.org/wikipedia/commons/thumb/6/60/Leonhard_Euler_2.jpg/280px-Leonhard_Euler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631" y="1531671"/>
            <a:ext cx="1548344" cy="1935430"/>
          </a:xfrm>
          <a:prstGeom prst="rect">
            <a:avLst/>
          </a:prstGeom>
          <a:noFill/>
          <a:extLst>
            <a:ext uri="{909E8E84-426E-40DD-AFC4-6F175D3DCCD1}">
              <a14:hiddenFill xmlns:a14="http://schemas.microsoft.com/office/drawing/2010/main">
                <a:solidFill>
                  <a:srgbClr val="FFFFFF"/>
                </a:solidFill>
              </a14:hiddenFill>
            </a:ext>
          </a:extLst>
        </p:spPr>
      </p:pic>
      <p:sp>
        <p:nvSpPr>
          <p:cNvPr id="74" name="9 Marcador de contenido"/>
          <p:cNvSpPr txBox="1">
            <a:spLocks/>
          </p:cNvSpPr>
          <p:nvPr/>
        </p:nvSpPr>
        <p:spPr bwMode="auto">
          <a:xfrm>
            <a:off x="392429" y="1617395"/>
            <a:ext cx="4912996"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Network analysis originated many years ago.</a:t>
            </a:r>
          </a:p>
          <a:p>
            <a:pPr marL="285750" indent="-285750">
              <a:spcBef>
                <a:spcPct val="20000"/>
              </a:spcBef>
              <a:buFont typeface="Arial" pitchFamily="34" charset="0"/>
              <a:buChar char="•"/>
            </a:pPr>
            <a:endParaRPr lang="en-US" dirty="0" smtClean="0">
              <a:latin typeface="+mn-lt"/>
              <a:cs typeface="+mn-cs"/>
            </a:endParaRPr>
          </a:p>
          <a:p>
            <a:pPr marL="285750" indent="-285750">
              <a:spcBef>
                <a:spcPct val="20000"/>
              </a:spcBef>
              <a:buFont typeface="Arial" pitchFamily="34" charset="0"/>
              <a:buChar char="•"/>
            </a:pPr>
            <a:r>
              <a:rPr lang="en-US" dirty="0" smtClean="0">
                <a:latin typeface="+mn-lt"/>
                <a:cs typeface="+mn-cs"/>
              </a:rPr>
              <a:t>In the 18th century Euler solved the </a:t>
            </a:r>
            <a:r>
              <a:rPr lang="en-US" dirty="0">
                <a:latin typeface="+mn-lt"/>
                <a:cs typeface="+mn-cs"/>
              </a:rPr>
              <a:t>famous </a:t>
            </a:r>
            <a:r>
              <a:rPr lang="en-US" dirty="0" err="1">
                <a:latin typeface="+mn-lt"/>
                <a:cs typeface="+mn-cs"/>
              </a:rPr>
              <a:t>Königsberg</a:t>
            </a:r>
            <a:r>
              <a:rPr lang="en-US" dirty="0">
                <a:latin typeface="+mn-lt"/>
                <a:cs typeface="+mn-cs"/>
              </a:rPr>
              <a:t> bridge </a:t>
            </a:r>
            <a:r>
              <a:rPr lang="en-US" dirty="0" smtClean="0">
                <a:latin typeface="+mn-lt"/>
                <a:cs typeface="+mn-cs"/>
              </a:rPr>
              <a:t>problem.</a:t>
            </a:r>
          </a:p>
          <a:p>
            <a:pPr marL="285750" indent="-285750">
              <a:spcBef>
                <a:spcPct val="20000"/>
              </a:spcBef>
              <a:buFont typeface="Arial" pitchFamily="34" charset="0"/>
              <a:buChar char="•"/>
            </a:pPr>
            <a:endParaRPr lang="en-US" dirty="0" smtClean="0">
              <a:latin typeface="+mn-lt"/>
              <a:cs typeface="+mn-cs"/>
            </a:endParaRPr>
          </a:p>
          <a:p>
            <a:pPr marL="285750" indent="-285750">
              <a:spcBef>
                <a:spcPct val="20000"/>
              </a:spcBef>
              <a:buFont typeface="Arial" pitchFamily="34" charset="0"/>
              <a:buChar char="•"/>
            </a:pPr>
            <a:r>
              <a:rPr lang="en-US" dirty="0" smtClean="0">
                <a:latin typeface="+mn-lt"/>
                <a:cs typeface="+mn-cs"/>
              </a:rPr>
              <a:t>Euler’s solution is considered to be the first theorem of network analysis and graph theory. </a:t>
            </a:r>
          </a:p>
          <a:p>
            <a:pPr marL="285750" indent="-285750">
              <a:spcBef>
                <a:spcPct val="20000"/>
              </a:spcBef>
              <a:buFont typeface="Arial" pitchFamily="34" charset="0"/>
              <a:buChar char="•"/>
            </a:pPr>
            <a:endParaRPr lang="en-US" b="1" dirty="0" smtClean="0">
              <a:latin typeface="+mn-lt"/>
              <a:cs typeface="+mn-cs"/>
            </a:endParaRPr>
          </a:p>
          <a:p>
            <a:pPr>
              <a:spcBef>
                <a:spcPct val="20000"/>
              </a:spcBef>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
        <p:nvSpPr>
          <p:cNvPr id="78"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pic>
        <p:nvPicPr>
          <p:cNvPr id="3074" name="Picture 2" descr="File:Konigsberg brid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 y="4273056"/>
            <a:ext cx="2222500" cy="17515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7 bridges.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4198" y="4154578"/>
            <a:ext cx="2485577" cy="198846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File:Konigsburg graph.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056" y="4154578"/>
            <a:ext cx="2293085" cy="1834468"/>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a:off x="2963847" y="4926117"/>
            <a:ext cx="525774" cy="291390"/>
          </a:xfrm>
          <a:prstGeom prst="rightArrow">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5" name="Right Arrow 14"/>
          <p:cNvSpPr/>
          <p:nvPr/>
        </p:nvSpPr>
        <p:spPr>
          <a:xfrm>
            <a:off x="6189941" y="4921104"/>
            <a:ext cx="525774" cy="291390"/>
          </a:xfrm>
          <a:prstGeom prst="rightArrow">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493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2 Título"/>
          <p:cNvSpPr>
            <a:spLocks noGrp="1"/>
          </p:cNvSpPr>
          <p:nvPr>
            <p:ph type="title"/>
          </p:nvPr>
        </p:nvSpPr>
        <p:spPr bwMode="auto">
          <a:xfrm>
            <a:off x="457200" y="817563"/>
            <a:ext cx="8229600" cy="636587"/>
          </a:xfrm>
          <a:noFill/>
          <a:ln>
            <a:miter lim="800000"/>
            <a:headEnd/>
            <a:tailEnd/>
          </a:ln>
        </p:spPr>
        <p:txBody>
          <a:bodyPr vert="horz" wrap="square" lIns="91440" tIns="45720" rIns="91440" bIns="45720" numCol="1" anchor="t" anchorCtr="0" compatLnSpc="1">
            <a:prstTxWarp prst="textNoShape">
              <a:avLst/>
            </a:prstTxWarp>
          </a:bodyPr>
          <a:lstStyle/>
          <a:p>
            <a:pPr algn="l">
              <a:defRPr/>
            </a:pPr>
            <a:r>
              <a:rPr lang="en-US" sz="3000" b="1" dirty="0">
                <a:solidFill>
                  <a:schemeClr val="bg1"/>
                </a:solidFill>
              </a:rPr>
              <a:t>Handbook of Optimization in Complex Networks</a:t>
            </a:r>
          </a:p>
        </p:txBody>
      </p:sp>
      <p:sp>
        <p:nvSpPr>
          <p:cNvPr id="2" name="1 Marcador de número de diapositiva"/>
          <p:cNvSpPr>
            <a:spLocks noGrp="1"/>
          </p:cNvSpPr>
          <p:nvPr>
            <p:ph type="sldNum" sz="quarter" idx="12"/>
          </p:nvPr>
        </p:nvSpPr>
        <p:spPr/>
        <p:txBody>
          <a:bodyPr/>
          <a:lstStyle/>
          <a:p>
            <a:pPr>
              <a:defRPr/>
            </a:pPr>
            <a:fld id="{CAFFF071-8697-4911-B5F2-F84C40E5BC8B}" type="slidenum">
              <a:rPr lang="es-CO" smtClean="0"/>
              <a:pPr>
                <a:defRPr/>
              </a:pPr>
              <a:t>20</a:t>
            </a:fld>
            <a:endParaRPr lang="es-CO" dirty="0"/>
          </a:p>
        </p:txBody>
      </p:sp>
      <p:sp>
        <p:nvSpPr>
          <p:cNvPr id="7" name="9 Marcador de contenido"/>
          <p:cNvSpPr txBox="1">
            <a:spLocks/>
          </p:cNvSpPr>
          <p:nvPr/>
        </p:nvSpPr>
        <p:spPr bwMode="auto">
          <a:xfrm>
            <a:off x="516254" y="1626920"/>
            <a:ext cx="4522471"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spcBef>
                <a:spcPct val="20000"/>
              </a:spcBef>
              <a:buFont typeface="Arial" pitchFamily="34" charset="0"/>
              <a:buChar char="•"/>
            </a:pPr>
            <a:endParaRPr lang="en-US" sz="2000" b="1" dirty="0" smtClean="0">
              <a:solidFill>
                <a:srgbClr val="0000FF"/>
              </a:solidFill>
              <a:latin typeface="+mn-lt"/>
              <a:cs typeface="+mn-cs"/>
            </a:endParaRPr>
          </a:p>
          <a:p>
            <a:pPr marL="285750" indent="-285750">
              <a:spcBef>
                <a:spcPct val="20000"/>
              </a:spcBef>
              <a:buFont typeface="Arial" pitchFamily="34" charset="0"/>
              <a:buChar char="•"/>
            </a:pPr>
            <a:r>
              <a:rPr lang="en-US" sz="2000" b="1" dirty="0">
                <a:solidFill>
                  <a:srgbClr val="0000FF"/>
                </a:solidFill>
                <a:latin typeface="+mn-lt"/>
                <a:cs typeface="+mn-cs"/>
              </a:rPr>
              <a:t>Dynamics of Information Systems: Mathematical </a:t>
            </a:r>
            <a:r>
              <a:rPr lang="en-US" sz="2000" b="1" dirty="0" smtClean="0">
                <a:solidFill>
                  <a:srgbClr val="0000FF"/>
                </a:solidFill>
                <a:latin typeface="+mn-lt"/>
                <a:cs typeface="+mn-cs"/>
              </a:rPr>
              <a:t>Foundations</a:t>
            </a:r>
            <a:r>
              <a:rPr lang="en-US" dirty="0" smtClean="0">
                <a:latin typeface="+mn-lt"/>
                <a:cs typeface="+mn-cs"/>
              </a:rPr>
              <a:t>                                        Alexey Sorokin, Robert </a:t>
            </a:r>
            <a:r>
              <a:rPr lang="en-US" dirty="0" err="1" smtClean="0">
                <a:latin typeface="+mn-lt"/>
                <a:cs typeface="+mn-cs"/>
              </a:rPr>
              <a:t>Murphey</a:t>
            </a:r>
            <a:r>
              <a:rPr lang="en-US" dirty="0" smtClean="0">
                <a:latin typeface="+mn-lt"/>
                <a:cs typeface="+mn-cs"/>
              </a:rPr>
              <a:t>, My T. Thai, and Panos M. Pardalos (Eds.)  </a:t>
            </a:r>
            <a:r>
              <a:rPr lang="en-US" dirty="0">
                <a:latin typeface="+mn-lt"/>
                <a:cs typeface="+mn-cs"/>
              </a:rPr>
              <a:t>Springer. Springer Proceedings in Mathematics &amp; Statistics,   </a:t>
            </a:r>
            <a:r>
              <a:rPr lang="en-US" dirty="0" smtClean="0">
                <a:latin typeface="+mn-lt"/>
                <a:cs typeface="+mn-cs"/>
              </a:rPr>
              <a:t>2012.  Vol. 20.                     ISBN 978-1-4614-3905-9</a:t>
            </a:r>
          </a:p>
          <a:p>
            <a:pPr marL="285750" indent="-285750">
              <a:spcBef>
                <a:spcPct val="20000"/>
              </a:spcBef>
              <a:buFont typeface="Arial" pitchFamily="34" charset="0"/>
              <a:buChar char="•"/>
            </a:pPr>
            <a:endParaRPr lang="en-US" sz="2000" b="1" dirty="0">
              <a:latin typeface="+mn-lt"/>
              <a:cs typeface="+mn-cs"/>
            </a:endParaRPr>
          </a:p>
          <a:p>
            <a:pPr marL="285750" indent="-285750">
              <a:spcBef>
                <a:spcPct val="20000"/>
              </a:spcBef>
              <a:buFont typeface="Arial" pitchFamily="34" charset="0"/>
              <a:buChar char="•"/>
            </a:pPr>
            <a:r>
              <a:rPr lang="en-US" sz="2000" b="1" dirty="0">
                <a:solidFill>
                  <a:srgbClr val="0000FF"/>
                </a:solidFill>
                <a:latin typeface="+mn-lt"/>
                <a:cs typeface="+mn-cs"/>
              </a:rPr>
              <a:t>Dynamics of Information Systems: Algorithmic </a:t>
            </a:r>
            <a:r>
              <a:rPr lang="en-US" sz="2000" b="1" dirty="0" smtClean="0">
                <a:solidFill>
                  <a:srgbClr val="0000FF"/>
                </a:solidFill>
                <a:latin typeface="+mn-lt"/>
                <a:cs typeface="+mn-cs"/>
              </a:rPr>
              <a:t>Approaches                                   </a:t>
            </a:r>
            <a:r>
              <a:rPr lang="en-US" dirty="0" smtClean="0">
                <a:latin typeface="+mn-lt"/>
                <a:cs typeface="+mn-cs"/>
              </a:rPr>
              <a:t>Alexey </a:t>
            </a:r>
            <a:r>
              <a:rPr lang="en-US" dirty="0">
                <a:latin typeface="+mn-lt"/>
                <a:cs typeface="+mn-cs"/>
              </a:rPr>
              <a:t>Sorokin, Robert </a:t>
            </a:r>
            <a:r>
              <a:rPr lang="en-US" dirty="0" err="1">
                <a:latin typeface="+mn-lt"/>
                <a:cs typeface="+mn-cs"/>
              </a:rPr>
              <a:t>Murphey</a:t>
            </a:r>
            <a:r>
              <a:rPr lang="en-US" dirty="0">
                <a:latin typeface="+mn-lt"/>
                <a:cs typeface="+mn-cs"/>
              </a:rPr>
              <a:t>, My T. Thai, and Panos M. Pardalos (Eds.)  Springer. Springer Proceedings in Mathematics &amp; </a:t>
            </a:r>
            <a:r>
              <a:rPr lang="en-US" dirty="0" smtClean="0">
                <a:latin typeface="+mn-lt"/>
                <a:cs typeface="+mn-cs"/>
              </a:rPr>
              <a:t>Statistics. Forthcoming </a:t>
            </a:r>
            <a:endParaRPr lang="en-US" sz="2000" b="1" dirty="0" smtClean="0">
              <a:latin typeface="+mn-lt"/>
              <a:cs typeface="+mn-cs"/>
            </a:endParaRPr>
          </a:p>
          <a:p>
            <a:pPr marL="742950" lvl="1" indent="-285750">
              <a:spcBef>
                <a:spcPct val="20000"/>
              </a:spcBef>
              <a:buFont typeface="Arial" pitchFamily="34" charset="0"/>
              <a:buChar char="•"/>
            </a:pPr>
            <a:endParaRPr lang="en-US" dirty="0" smtClean="0">
              <a:latin typeface="+mn-lt"/>
              <a:cs typeface="+mn-cs"/>
            </a:endParaRPr>
          </a:p>
          <a:p>
            <a:pPr marL="285750" indent="-285750">
              <a:spcBef>
                <a:spcPct val="20000"/>
              </a:spcBef>
              <a:buFont typeface="Arial" pitchFamily="34" charset="0"/>
              <a:buChar char="•"/>
            </a:pPr>
            <a:endParaRPr lang="en-US" sz="2000" dirty="0" smtClean="0">
              <a:latin typeface="+mn-lt"/>
              <a:cs typeface="+mn-cs"/>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675" y="1749424"/>
            <a:ext cx="1727200" cy="260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756" y="3797299"/>
            <a:ext cx="1700213" cy="255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974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Theory: Networks</a:t>
            </a:r>
          </a:p>
        </p:txBody>
      </p:sp>
      <p:sp>
        <p:nvSpPr>
          <p:cNvPr id="3" name="Content Placeholder 2"/>
          <p:cNvSpPr>
            <a:spLocks noGrp="1"/>
          </p:cNvSpPr>
          <p:nvPr>
            <p:ph sz="quarter" idx="1"/>
          </p:nvPr>
        </p:nvSpPr>
        <p:spPr/>
        <p:txBody>
          <a:bodyPr>
            <a:normAutofit/>
          </a:bodyPr>
          <a:lstStyle/>
          <a:p>
            <a:r>
              <a:rPr lang="en-US" dirty="0" smtClean="0"/>
              <a:t>A </a:t>
            </a:r>
            <a:r>
              <a:rPr lang="en-US" dirty="0"/>
              <a:t>major step in graph theory was the development of the concept called “random graphs” by </a:t>
            </a:r>
            <a:r>
              <a:rPr lang="en-US" dirty="0" err="1"/>
              <a:t>Erdos</a:t>
            </a:r>
            <a:r>
              <a:rPr lang="en-US" dirty="0"/>
              <a:t> and </a:t>
            </a:r>
            <a:r>
              <a:rPr lang="en-US" dirty="0" err="1"/>
              <a:t>Renyi</a:t>
            </a:r>
            <a:r>
              <a:rPr lang="en-US" dirty="0"/>
              <a:t>**.</a:t>
            </a:r>
          </a:p>
        </p:txBody>
      </p:sp>
      <p:sp>
        <p:nvSpPr>
          <p:cNvPr id="4" name="TextBox 3"/>
          <p:cNvSpPr txBox="1"/>
          <p:nvPr/>
        </p:nvSpPr>
        <p:spPr>
          <a:xfrm>
            <a:off x="981073" y="5369093"/>
            <a:ext cx="6718699" cy="369332"/>
          </a:xfrm>
          <a:prstGeom prst="rect">
            <a:avLst/>
          </a:prstGeom>
          <a:noFill/>
        </p:spPr>
        <p:txBody>
          <a:bodyPr wrap="none" rtlCol="0">
            <a:spAutoFit/>
          </a:bodyPr>
          <a:lstStyle/>
          <a:p>
            <a:r>
              <a:rPr lang="en-US" dirty="0" smtClean="0"/>
              <a:t>** </a:t>
            </a:r>
            <a:r>
              <a:rPr lang="hu-HU" dirty="0"/>
              <a:t>Erdős, P., Rényi, A., 1959. </a:t>
            </a:r>
            <a:r>
              <a:rPr lang="hu-HU" b="1" dirty="0"/>
              <a:t>On random graphs</a:t>
            </a:r>
            <a:r>
              <a:rPr lang="hu-HU" dirty="0"/>
              <a:t>. Publ. Math. 6, 290–297.</a:t>
            </a:r>
            <a:endParaRPr lang="en-US" dirty="0"/>
          </a:p>
        </p:txBody>
      </p:sp>
      <p:sp>
        <p:nvSpPr>
          <p:cNvPr id="5" name="Slide Number Placeholder 4"/>
          <p:cNvSpPr>
            <a:spLocks noGrp="1"/>
          </p:cNvSpPr>
          <p:nvPr>
            <p:ph type="sldNum" sz="quarter" idx="12"/>
          </p:nvPr>
        </p:nvSpPr>
        <p:spPr/>
        <p:txBody>
          <a:bodyPr/>
          <a:lstStyle/>
          <a:p>
            <a:fld id="{DB1330BE-7158-49B9-A262-FD7BFE428748}" type="slidenum">
              <a:rPr lang="en-US" smtClean="0"/>
              <a:pPr/>
              <a:t>21</a:t>
            </a:fld>
            <a:endParaRPr lang="en-US"/>
          </a:p>
        </p:txBody>
      </p:sp>
    </p:spTree>
    <p:extLst>
      <p:ext uri="{BB962C8B-B14F-4D97-AF65-F5344CB8AC3E}">
        <p14:creationId xmlns:p14="http://schemas.microsoft.com/office/powerpoint/2010/main" val="81840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Theory: Networks</a:t>
            </a:r>
          </a:p>
        </p:txBody>
      </p:sp>
      <p:sp>
        <p:nvSpPr>
          <p:cNvPr id="3" name="Content Placeholder 2"/>
          <p:cNvSpPr>
            <a:spLocks noGrp="1"/>
          </p:cNvSpPr>
          <p:nvPr>
            <p:ph sz="quarter" idx="1"/>
          </p:nvPr>
        </p:nvSpPr>
        <p:spPr/>
        <p:txBody>
          <a:bodyPr>
            <a:normAutofit/>
          </a:bodyPr>
          <a:lstStyle/>
          <a:p>
            <a:r>
              <a:rPr lang="en-US" dirty="0"/>
              <a:t>Another important step in graph theory was the development of an idea called “six degrees of freedom” by </a:t>
            </a:r>
            <a:r>
              <a:rPr lang="en-US" dirty="0" err="1"/>
              <a:t>Frigyes</a:t>
            </a:r>
            <a:r>
              <a:rPr lang="en-US" dirty="0"/>
              <a:t> </a:t>
            </a:r>
            <a:r>
              <a:rPr lang="en-US" dirty="0" err="1"/>
              <a:t>Karinthy</a:t>
            </a:r>
            <a:r>
              <a:rPr lang="en-US" dirty="0"/>
              <a:t>*. </a:t>
            </a:r>
          </a:p>
          <a:p>
            <a:r>
              <a:rPr lang="en-US" dirty="0"/>
              <a:t>A study conducted by Watts and </a:t>
            </a:r>
            <a:r>
              <a:rPr lang="en-US" dirty="0" err="1"/>
              <a:t>Strogatz</a:t>
            </a:r>
            <a:r>
              <a:rPr lang="en-US" dirty="0"/>
              <a:t>** presented the transition of a network from one extreme case “regular network” to another extreme case “random network”. </a:t>
            </a:r>
          </a:p>
          <a:p>
            <a:r>
              <a:rPr lang="en-US" dirty="0"/>
              <a:t>Their most interesting observation was the development of intermediate type of networks called “Small World Networks”.</a:t>
            </a:r>
          </a:p>
        </p:txBody>
      </p:sp>
      <p:sp>
        <p:nvSpPr>
          <p:cNvPr id="4" name="TextBox 3"/>
          <p:cNvSpPr txBox="1"/>
          <p:nvPr/>
        </p:nvSpPr>
        <p:spPr>
          <a:xfrm>
            <a:off x="333374" y="5334000"/>
            <a:ext cx="8048625" cy="923330"/>
          </a:xfrm>
          <a:prstGeom prst="rect">
            <a:avLst/>
          </a:prstGeom>
          <a:noFill/>
        </p:spPr>
        <p:txBody>
          <a:bodyPr wrap="square" rtlCol="0">
            <a:spAutoFit/>
          </a:bodyPr>
          <a:lstStyle/>
          <a:p>
            <a:pPr algn="ctr"/>
            <a:r>
              <a:rPr lang="en-US" dirty="0"/>
              <a:t>*</a:t>
            </a:r>
            <a:r>
              <a:rPr lang="en-US" dirty="0" err="1"/>
              <a:t>Milgram</a:t>
            </a:r>
            <a:r>
              <a:rPr lang="en-US" dirty="0"/>
              <a:t>, S., 1967. The small-world problem. Psychol. Today 1, 61–67.</a:t>
            </a:r>
          </a:p>
          <a:p>
            <a:pPr algn="ctr"/>
            <a:r>
              <a:rPr lang="en-US" dirty="0"/>
              <a:t>**Watts, D.J., </a:t>
            </a:r>
            <a:r>
              <a:rPr lang="en-US" dirty="0" err="1"/>
              <a:t>Strogatz</a:t>
            </a:r>
            <a:r>
              <a:rPr lang="en-US" dirty="0"/>
              <a:t>, S.H., 1998. Collective dynamics of “small-world" networks. Nature</a:t>
            </a:r>
          </a:p>
          <a:p>
            <a:pPr algn="ctr"/>
            <a:r>
              <a:rPr lang="en-US" dirty="0"/>
              <a:t>393, 440–442.</a:t>
            </a:r>
          </a:p>
        </p:txBody>
      </p:sp>
      <p:sp>
        <p:nvSpPr>
          <p:cNvPr id="5" name="Slide Number Placeholder 4"/>
          <p:cNvSpPr>
            <a:spLocks noGrp="1"/>
          </p:cNvSpPr>
          <p:nvPr>
            <p:ph type="sldNum" sz="quarter" idx="12"/>
          </p:nvPr>
        </p:nvSpPr>
        <p:spPr/>
        <p:txBody>
          <a:bodyPr/>
          <a:lstStyle/>
          <a:p>
            <a:fld id="{DB1330BE-7158-49B9-A262-FD7BFE428748}" type="slidenum">
              <a:rPr lang="en-US" smtClean="0"/>
              <a:pPr/>
              <a:t>22</a:t>
            </a:fld>
            <a:endParaRPr lang="en-US"/>
          </a:p>
        </p:txBody>
      </p:sp>
    </p:spTree>
    <p:extLst>
      <p:ext uri="{BB962C8B-B14F-4D97-AF65-F5344CB8AC3E}">
        <p14:creationId xmlns:p14="http://schemas.microsoft.com/office/powerpoint/2010/main" val="728136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Theory: Networks</a:t>
            </a:r>
          </a:p>
        </p:txBody>
      </p:sp>
      <p:sp>
        <p:nvSpPr>
          <p:cNvPr id="3" name="Content Placeholder 2"/>
          <p:cNvSpPr>
            <a:spLocks noGrp="1"/>
          </p:cNvSpPr>
          <p:nvPr>
            <p:ph sz="quarter" idx="1"/>
          </p:nvPr>
        </p:nvSpPr>
        <p:spPr/>
        <p:txBody>
          <a:bodyPr/>
          <a:lstStyle/>
          <a:p>
            <a:r>
              <a:rPr lang="en-US" dirty="0"/>
              <a:t>The results of study on three different types of network structures (regular, random and small world) tremendously increased the usage of network theory in solving real world problems.</a:t>
            </a:r>
          </a:p>
          <a:p>
            <a:r>
              <a:rPr lang="en-US" dirty="0"/>
              <a:t>One of the prominent usage of the network theory is in analyzing complex systems.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23</a:t>
            </a:fld>
            <a:endParaRPr lang="en-US"/>
          </a:p>
        </p:txBody>
      </p:sp>
    </p:spTree>
    <p:extLst>
      <p:ext uri="{BB962C8B-B14F-4D97-AF65-F5344CB8AC3E}">
        <p14:creationId xmlns:p14="http://schemas.microsoft.com/office/powerpoint/2010/main" val="2782852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Models in Nature</a:t>
            </a:r>
          </a:p>
        </p:txBody>
      </p:sp>
      <p:sp>
        <p:nvSpPr>
          <p:cNvPr id="3" name="Content Placeholder 2"/>
          <p:cNvSpPr>
            <a:spLocks noGrp="1"/>
          </p:cNvSpPr>
          <p:nvPr>
            <p:ph sz="quarter" idx="1"/>
          </p:nvPr>
        </p:nvSpPr>
        <p:spPr>
          <a:xfrm>
            <a:off x="457200" y="1600200"/>
            <a:ext cx="4343400" cy="4343400"/>
          </a:xfrm>
        </p:spPr>
        <p:txBody>
          <a:bodyPr>
            <a:normAutofit fontScale="70000" lnSpcReduction="20000"/>
          </a:bodyPr>
          <a:lstStyle/>
          <a:p>
            <a:endParaRPr lang="en-US" sz="3400" dirty="0"/>
          </a:p>
          <a:p>
            <a:r>
              <a:rPr lang="en-US" sz="3400" dirty="0"/>
              <a:t>Networks provide information on which system components interact with each other, putting aside the mechanisms of these interactions.</a:t>
            </a:r>
          </a:p>
          <a:p>
            <a:r>
              <a:rPr lang="en-US" sz="3400" dirty="0"/>
              <a:t>The dynamics of the system is tightly connected to the structure of the underlying network.</a:t>
            </a:r>
          </a:p>
          <a:p>
            <a:r>
              <a:rPr lang="en-US" sz="3400" dirty="0"/>
              <a:t>Studying the topological properties of system’s networks can provide an insight about the system’s high level structure and its function.</a:t>
            </a:r>
          </a:p>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4527" y="3810000"/>
            <a:ext cx="2809874" cy="221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225" y="1600568"/>
            <a:ext cx="2847975" cy="213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24</a:t>
            </a:fld>
            <a:endParaRPr lang="en-US"/>
          </a:p>
        </p:txBody>
      </p:sp>
    </p:spTree>
    <p:extLst>
      <p:ext uri="{BB962C8B-B14F-4D97-AF65-F5344CB8AC3E}">
        <p14:creationId xmlns:p14="http://schemas.microsoft.com/office/powerpoint/2010/main" val="2661580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Networks</a:t>
            </a:r>
          </a:p>
        </p:txBody>
      </p:sp>
      <p:sp>
        <p:nvSpPr>
          <p:cNvPr id="3" name="Content Placeholder 2"/>
          <p:cNvSpPr>
            <a:spLocks noGrp="1"/>
          </p:cNvSpPr>
          <p:nvPr>
            <p:ph sz="quarter" idx="1"/>
          </p:nvPr>
        </p:nvSpPr>
        <p:spPr>
          <a:xfrm>
            <a:off x="457200" y="1600200"/>
            <a:ext cx="4648200" cy="4525963"/>
          </a:xfrm>
        </p:spPr>
        <p:txBody>
          <a:bodyPr>
            <a:normAutofit fontScale="92500" lnSpcReduction="20000"/>
          </a:bodyPr>
          <a:lstStyle/>
          <a:p>
            <a:endParaRPr lang="en-US" dirty="0"/>
          </a:p>
          <a:p>
            <a:r>
              <a:rPr lang="en-US" dirty="0"/>
              <a:t>The human brain is probably one of the most complex objects in nature.</a:t>
            </a:r>
          </a:p>
          <a:p>
            <a:r>
              <a:rPr lang="en-US" dirty="0"/>
              <a:t>Although the basic mechanism and function principle on single neuron level is understood, not much progress has been achieved in understanding global brain processes and functions.</a:t>
            </a:r>
          </a:p>
          <a:p>
            <a:r>
              <a:rPr lang="en-US" dirty="0"/>
              <a:t>The brain’s ability to gather and integrate information from numerous sources and generate responses is tightly connected to the complicated structure of its neural connections.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05000"/>
            <a:ext cx="3352800" cy="409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25</a:t>
            </a:fld>
            <a:endParaRPr lang="en-US"/>
          </a:p>
        </p:txBody>
      </p:sp>
    </p:spTree>
    <p:extLst>
      <p:ext uri="{BB962C8B-B14F-4D97-AF65-F5344CB8AC3E}">
        <p14:creationId xmlns:p14="http://schemas.microsoft.com/office/powerpoint/2010/main" val="873796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Networks</a:t>
            </a:r>
          </a:p>
        </p:txBody>
      </p:sp>
      <p:sp>
        <p:nvSpPr>
          <p:cNvPr id="3" name="Content Placeholder 2"/>
          <p:cNvSpPr>
            <a:spLocks noGrp="1"/>
          </p:cNvSpPr>
          <p:nvPr>
            <p:ph sz="quarter" idx="1"/>
          </p:nvPr>
        </p:nvSpPr>
        <p:spPr/>
        <p:txBody>
          <a:bodyPr>
            <a:normAutofit/>
          </a:bodyPr>
          <a:lstStyle/>
          <a:p>
            <a:endParaRPr lang="en-US" dirty="0"/>
          </a:p>
          <a:p>
            <a:r>
              <a:rPr lang="en-US" dirty="0"/>
              <a:t>Earlier studies of the brain function have focused mainly either on local or distributed properties. </a:t>
            </a:r>
          </a:p>
          <a:p>
            <a:r>
              <a:rPr lang="en-US" dirty="0"/>
              <a:t>Modern works shifted the attention to the structure and dynamics of large scale neuronal networks.</a:t>
            </a:r>
          </a:p>
          <a:p>
            <a:r>
              <a:rPr lang="en-US" dirty="0"/>
              <a:t>Studying neural activity on the high level of interaction patterns between large neuron populations and segregated anatomical regions may help to understand the fundamental laws of brain function.</a:t>
            </a:r>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26</a:t>
            </a:fld>
            <a:endParaRPr lang="en-US"/>
          </a:p>
        </p:txBody>
      </p:sp>
    </p:spTree>
    <p:extLst>
      <p:ext uri="{BB962C8B-B14F-4D97-AF65-F5344CB8AC3E}">
        <p14:creationId xmlns:p14="http://schemas.microsoft.com/office/powerpoint/2010/main" val="1155563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Structural Brain Networks</a:t>
            </a:r>
          </a:p>
        </p:txBody>
      </p:sp>
      <p:sp>
        <p:nvSpPr>
          <p:cNvPr id="3" name="Content Placeholder 2"/>
          <p:cNvSpPr>
            <a:spLocks noGrp="1"/>
          </p:cNvSpPr>
          <p:nvPr>
            <p:ph sz="quarter" idx="1"/>
          </p:nvPr>
        </p:nvSpPr>
        <p:spPr>
          <a:xfrm>
            <a:off x="457200" y="1600200"/>
            <a:ext cx="4648200" cy="4525963"/>
          </a:xfrm>
        </p:spPr>
        <p:txBody>
          <a:bodyPr>
            <a:normAutofit fontScale="92500" lnSpcReduction="20000"/>
          </a:bodyPr>
          <a:lstStyle/>
          <a:p>
            <a:endParaRPr lang="en-US" dirty="0"/>
          </a:p>
          <a:p>
            <a:r>
              <a:rPr lang="en-US" dirty="0"/>
              <a:t>Most part of communication between nerve cells is performed through the physical connections. Sometimes these connections may link cells separated by a long distances. </a:t>
            </a:r>
          </a:p>
          <a:p>
            <a:r>
              <a:rPr lang="en-US" dirty="0"/>
              <a:t>By quantitative estimations, the human cerebral cortex contains roughly 8 x 10</a:t>
            </a:r>
            <a:r>
              <a:rPr lang="en-US" baseline="30000" dirty="0"/>
              <a:t>9</a:t>
            </a:r>
            <a:r>
              <a:rPr lang="en-US" dirty="0"/>
              <a:t> neurons and 7  x 10</a:t>
            </a:r>
            <a:r>
              <a:rPr lang="en-US" baseline="30000" dirty="0"/>
              <a:t>13</a:t>
            </a:r>
            <a:r>
              <a:rPr lang="en-US" dirty="0"/>
              <a:t> connections.</a:t>
            </a:r>
          </a:p>
          <a:p>
            <a:r>
              <a:rPr lang="en-US" dirty="0"/>
              <a:t>Having this tremendous number of connections, brain networks remain very sparse with a fraction of present connections of around 10</a:t>
            </a:r>
            <a:r>
              <a:rPr lang="en-US" baseline="30000" dirty="0"/>
              <a:t>-6</a:t>
            </a:r>
            <a:r>
              <a:rPr lang="en-US" dirty="0"/>
              <a:t>.</a:t>
            </a:r>
          </a:p>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981200"/>
            <a:ext cx="29337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27</a:t>
            </a:fld>
            <a:endParaRPr lang="en-US"/>
          </a:p>
        </p:txBody>
      </p:sp>
    </p:spTree>
    <p:extLst>
      <p:ext uri="{BB962C8B-B14F-4D97-AF65-F5344CB8AC3E}">
        <p14:creationId xmlns:p14="http://schemas.microsoft.com/office/powerpoint/2010/main" val="3686425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Brain Networks</a:t>
            </a:r>
          </a:p>
        </p:txBody>
      </p:sp>
      <p:sp>
        <p:nvSpPr>
          <p:cNvPr id="3" name="Content Placeholder 2"/>
          <p:cNvSpPr>
            <a:spLocks noGrp="1"/>
          </p:cNvSpPr>
          <p:nvPr>
            <p:ph sz="quarter" idx="1"/>
          </p:nvPr>
        </p:nvSpPr>
        <p:spPr>
          <a:xfrm>
            <a:off x="914400" y="2286000"/>
            <a:ext cx="7408333" cy="3450696"/>
          </a:xfrm>
        </p:spPr>
        <p:txBody>
          <a:bodyPr>
            <a:normAutofit fontScale="92500" lnSpcReduction="20000"/>
          </a:bodyPr>
          <a:lstStyle/>
          <a:p>
            <a:r>
              <a:rPr lang="en-US" dirty="0"/>
              <a:t>It turns out that these sparse brain networks are not random, but have special structure patterns.</a:t>
            </a:r>
          </a:p>
          <a:p>
            <a:r>
              <a:rPr lang="en-US" dirty="0"/>
              <a:t>Neurons tend to connect mainly to the neighbor neurons forming local groups, and thus local connectivity in neural networks is much higher, than it would be expected in random networks.</a:t>
            </a:r>
          </a:p>
          <a:p>
            <a:r>
              <a:rPr lang="en-US" dirty="0"/>
              <a:t>At the same time there is certain number of consistent "long range" connections between distant areas. </a:t>
            </a:r>
          </a:p>
          <a:p>
            <a:r>
              <a:rPr lang="en-US" dirty="0"/>
              <a:t>Multiple studies have shown, that topology of brain networks at different scales has small world attributes.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28</a:t>
            </a:fld>
            <a:endParaRPr lang="en-US"/>
          </a:p>
        </p:txBody>
      </p:sp>
    </p:spTree>
    <p:extLst>
      <p:ext uri="{BB962C8B-B14F-4D97-AF65-F5344CB8AC3E}">
        <p14:creationId xmlns:p14="http://schemas.microsoft.com/office/powerpoint/2010/main" val="372000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World Networks</a:t>
            </a:r>
          </a:p>
        </p:txBody>
      </p:sp>
      <p:sp>
        <p:nvSpPr>
          <p:cNvPr id="3" name="Content Placeholder 2"/>
          <p:cNvSpPr>
            <a:spLocks noGrp="1"/>
          </p:cNvSpPr>
          <p:nvPr>
            <p:ph sz="quarter" idx="1"/>
          </p:nvPr>
        </p:nvSpPr>
        <p:spPr>
          <a:xfrm>
            <a:off x="457200" y="1600200"/>
            <a:ext cx="4343400" cy="4525963"/>
          </a:xfrm>
        </p:spPr>
        <p:txBody>
          <a:bodyPr>
            <a:normAutofit fontScale="92500" lnSpcReduction="20000"/>
          </a:bodyPr>
          <a:lstStyle/>
          <a:p>
            <a:endParaRPr lang="en-US" dirty="0"/>
          </a:p>
          <a:p>
            <a:r>
              <a:rPr lang="en-US" dirty="0"/>
              <a:t>It has been found that many complex networks in nature (or man-made) follow common organizational principles.</a:t>
            </a:r>
          </a:p>
          <a:p>
            <a:r>
              <a:rPr lang="en-US" dirty="0"/>
              <a:t>These networks are densely connected on the local (neighborhood) level, but at the same time have certain number of "long range" connections linking nodes, which otherwise would be far apart.</a:t>
            </a:r>
          </a:p>
          <a:p>
            <a:r>
              <a:rPr lang="en-US" dirty="0"/>
              <a:t>These networks are called Small World Networks.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025" y="4114800"/>
            <a:ext cx="203701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0266" y="1676400"/>
            <a:ext cx="240453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29</a:t>
            </a:fld>
            <a:endParaRPr lang="en-US"/>
          </a:p>
        </p:txBody>
      </p:sp>
    </p:spTree>
    <p:extLst>
      <p:ext uri="{BB962C8B-B14F-4D97-AF65-F5344CB8AC3E}">
        <p14:creationId xmlns:p14="http://schemas.microsoft.com/office/powerpoint/2010/main" val="354788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3</a:t>
            </a:fld>
            <a:endParaRPr lang="es-CO" dirty="0"/>
          </a:p>
        </p:txBody>
      </p:sp>
      <p:sp>
        <p:nvSpPr>
          <p:cNvPr id="11" name="9 Marcador de contenido"/>
          <p:cNvSpPr txBox="1">
            <a:spLocks/>
          </p:cNvSpPr>
          <p:nvPr/>
        </p:nvSpPr>
        <p:spPr bwMode="auto">
          <a:xfrm>
            <a:off x="392429" y="1617395"/>
            <a:ext cx="4131946"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2050" name="Picture 2" descr="http://upload.wikimedia.org/wikipedia/commons/thumb/f/fe/Gustav_Robert_Kirchhoff.jpg/200px-Gustav_Robert_Kirchh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123" y="1514475"/>
            <a:ext cx="1544526" cy="21777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9/KC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761" y="3910012"/>
            <a:ext cx="1866900" cy="1857376"/>
          </a:xfrm>
          <a:prstGeom prst="rect">
            <a:avLst/>
          </a:prstGeom>
          <a:noFill/>
          <a:extLst>
            <a:ext uri="{909E8E84-426E-40DD-AFC4-6F175D3DCCD1}">
              <a14:hiddenFill xmlns:a14="http://schemas.microsoft.com/office/drawing/2010/main">
                <a:solidFill>
                  <a:srgbClr val="FFFFFF"/>
                </a:solidFill>
              </a14:hiddenFill>
            </a:ext>
          </a:extLst>
        </p:spPr>
      </p:pic>
      <p:sp>
        <p:nvSpPr>
          <p:cNvPr id="8"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0" name="9 Marcador de contenido"/>
          <p:cNvSpPr txBox="1">
            <a:spLocks/>
          </p:cNvSpPr>
          <p:nvPr/>
        </p:nvSpPr>
        <p:spPr bwMode="auto">
          <a:xfrm>
            <a:off x="392429" y="1617395"/>
            <a:ext cx="4912996"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Network analysis originated many years ago.</a:t>
            </a:r>
          </a:p>
          <a:p>
            <a:pPr>
              <a:spcBef>
                <a:spcPct val="20000"/>
              </a:spcBef>
            </a:pPr>
            <a:endParaRPr lang="en-US" b="1" dirty="0">
              <a:latin typeface="+mn-lt"/>
              <a:cs typeface="+mn-cs"/>
            </a:endParaRPr>
          </a:p>
          <a:p>
            <a:pPr marL="285750" indent="-285750">
              <a:spcBef>
                <a:spcPct val="20000"/>
              </a:spcBef>
              <a:buFont typeface="Arial" pitchFamily="34" charset="0"/>
              <a:buChar char="•"/>
            </a:pPr>
            <a:r>
              <a:rPr lang="en-US" dirty="0" smtClean="0">
                <a:latin typeface="+mn-lt"/>
                <a:cs typeface="+mn-cs"/>
              </a:rPr>
              <a:t>In the 19th century Gustav Kirchhoff initiated the theory of electrical networks.</a:t>
            </a:r>
          </a:p>
          <a:p>
            <a:pPr marL="285750" indent="-285750">
              <a:spcBef>
                <a:spcPct val="20000"/>
              </a:spcBef>
              <a:buFont typeface="Arial" pitchFamily="34" charset="0"/>
              <a:buChar char="•"/>
            </a:pPr>
            <a:r>
              <a:rPr lang="en-US" dirty="0" smtClean="0">
                <a:latin typeface="+mn-lt"/>
                <a:cs typeface="+mn-cs"/>
              </a:rPr>
              <a:t>Kirchhoff was the first person who defined the  flow conservation equations, one of the milestones of network flow theory.</a:t>
            </a:r>
          </a:p>
          <a:p>
            <a:pPr marL="285750" indent="-285750">
              <a:spcBef>
                <a:spcPct val="20000"/>
              </a:spcBef>
              <a:buFont typeface="Arial" pitchFamily="34" charset="0"/>
              <a:buChar char="•"/>
            </a:pPr>
            <a:endParaRPr lang="en-US" dirty="0">
              <a:latin typeface="+mn-lt"/>
              <a:cs typeface="+mn-cs"/>
            </a:endParaRPr>
          </a:p>
          <a:p>
            <a:pPr marL="285750" indent="-285750">
              <a:spcBef>
                <a:spcPct val="20000"/>
              </a:spcBef>
              <a:buFont typeface="Arial" pitchFamily="34" charset="0"/>
              <a:buChar char="•"/>
            </a:pPr>
            <a:r>
              <a:rPr lang="en-US" dirty="0" smtClean="0">
                <a:solidFill>
                  <a:schemeClr val="bg1">
                    <a:lumMod val="65000"/>
                  </a:schemeClr>
                </a:solidFill>
                <a:latin typeface="+mn-lt"/>
                <a:cs typeface="+mn-cs"/>
              </a:rPr>
              <a:t>After the invention of the telephone by Alexander Graham Bell in the 19th century the resulting applications gave the network analysis a great stimulus</a:t>
            </a:r>
            <a:endParaRPr lang="en-US" dirty="0">
              <a:solidFill>
                <a:schemeClr val="bg1">
                  <a:lumMod val="65000"/>
                </a:schemeClr>
              </a:solidFill>
              <a:latin typeface="+mn-lt"/>
              <a:cs typeface="+mn-cs"/>
            </a:endParaRPr>
          </a:p>
          <a:p>
            <a:pPr marL="285750" indent="-285750">
              <a:spcBef>
                <a:spcPct val="20000"/>
              </a:spcBef>
              <a:buFont typeface="Arial" pitchFamily="34" charset="0"/>
              <a:buChar char="•"/>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Tree>
    <p:extLst>
      <p:ext uri="{BB962C8B-B14F-4D97-AF65-F5344CB8AC3E}">
        <p14:creationId xmlns:p14="http://schemas.microsoft.com/office/powerpoint/2010/main" val="3415570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Quantitative Measures of “small world” Property</a:t>
            </a:r>
          </a:p>
        </p:txBody>
      </p:sp>
      <p:sp>
        <p:nvSpPr>
          <p:cNvPr id="2" name="Content Placeholder 1"/>
          <p:cNvSpPr>
            <a:spLocks noGrp="1"/>
          </p:cNvSpPr>
          <p:nvPr>
            <p:ph sz="quarter" idx="1"/>
          </p:nvPr>
        </p:nvSpPr>
        <p:spPr/>
        <p:txBody>
          <a:bodyPr/>
          <a:lstStyle/>
          <a:p>
            <a:r>
              <a:rPr lang="en-US" dirty="0"/>
              <a:t> Let </a:t>
            </a:r>
            <a:r>
              <a:rPr lang="en-US" sz="2800" b="1" i="1" dirty="0"/>
              <a:t>N</a:t>
            </a:r>
            <a:r>
              <a:rPr lang="en-US" sz="2800" dirty="0"/>
              <a:t>  be a number of nodes in the graph </a:t>
            </a:r>
            <a:r>
              <a:rPr lang="en-US" sz="2800" b="1" i="1" dirty="0"/>
              <a:t>G</a:t>
            </a:r>
            <a:r>
              <a:rPr lang="en-US" sz="2800" dirty="0"/>
              <a:t>.        </a:t>
            </a:r>
          </a:p>
          <a:p>
            <a:r>
              <a:rPr lang="en-US" sz="2800" dirty="0"/>
              <a:t> Denote </a:t>
            </a:r>
            <a:r>
              <a:rPr lang="en-US" sz="2800" b="1" i="1" dirty="0" err="1"/>
              <a:t>d</a:t>
            </a:r>
            <a:r>
              <a:rPr lang="en-US" sz="2800" b="1" i="1" baseline="-25000" dirty="0" err="1"/>
              <a:t>ij</a:t>
            </a:r>
            <a:r>
              <a:rPr lang="en-US" sz="2800" dirty="0"/>
              <a:t> a shortest path from node </a:t>
            </a:r>
            <a:r>
              <a:rPr lang="en-US" sz="2800" b="1" i="1" dirty="0" err="1"/>
              <a:t>i</a:t>
            </a:r>
            <a:r>
              <a:rPr lang="en-US" sz="2800" dirty="0"/>
              <a:t> to  node </a:t>
            </a:r>
            <a:r>
              <a:rPr lang="en-US" sz="2800" b="1" i="1" dirty="0"/>
              <a:t>j</a:t>
            </a:r>
            <a:r>
              <a:rPr lang="en-US" sz="2800" i="1" dirty="0"/>
              <a:t>.</a:t>
            </a:r>
          </a:p>
          <a:p>
            <a:r>
              <a:rPr lang="en-US" sz="2800" dirty="0"/>
              <a:t>Let </a:t>
            </a:r>
            <a:r>
              <a:rPr lang="en-US" sz="2800" b="1" i="1" dirty="0" err="1"/>
              <a:t>G</a:t>
            </a:r>
            <a:r>
              <a:rPr lang="en-US" sz="2800" b="1" i="1" baseline="-25000" dirty="0" err="1"/>
              <a:t>i</a:t>
            </a:r>
            <a:r>
              <a:rPr lang="en-US" sz="2800" dirty="0"/>
              <a:t> be a </a:t>
            </a:r>
            <a:r>
              <a:rPr lang="en-US" sz="2800" dirty="0" err="1"/>
              <a:t>subgraph</a:t>
            </a:r>
            <a:r>
              <a:rPr lang="en-US" sz="2800" dirty="0"/>
              <a:t> of </a:t>
            </a:r>
            <a:r>
              <a:rPr lang="en-US" sz="2800" b="1" i="1" dirty="0"/>
              <a:t>G</a:t>
            </a:r>
            <a:r>
              <a:rPr lang="en-US" sz="2800" dirty="0"/>
              <a:t>, containing nodes, adjacent to node </a:t>
            </a:r>
            <a:r>
              <a:rPr lang="en-US" sz="2800" b="1" i="1" dirty="0" err="1"/>
              <a:t>i</a:t>
            </a:r>
            <a:r>
              <a:rPr lang="en-US" sz="2800" dirty="0"/>
              <a:t>. Let </a:t>
            </a:r>
            <a:r>
              <a:rPr lang="en-US" sz="2800" b="1" i="1" dirty="0" err="1"/>
              <a:t>k</a:t>
            </a:r>
            <a:r>
              <a:rPr lang="en-US" sz="2800" b="1" i="1" baseline="-25000" dirty="0" err="1"/>
              <a:t>i</a:t>
            </a:r>
            <a:r>
              <a:rPr lang="en-US" sz="2800" i="1" baseline="-25000" dirty="0"/>
              <a:t> </a:t>
            </a:r>
            <a:r>
              <a:rPr lang="en-US" sz="2800" i="1" dirty="0"/>
              <a:t> </a:t>
            </a:r>
            <a:r>
              <a:rPr lang="en-US" sz="2800" dirty="0"/>
              <a:t>and </a:t>
            </a:r>
            <a:r>
              <a:rPr lang="en-US" sz="2800" b="1" i="1" dirty="0" err="1"/>
              <a:t>e</a:t>
            </a:r>
            <a:r>
              <a:rPr lang="en-US" sz="2800" b="1" i="1" baseline="-25000" dirty="0" err="1"/>
              <a:t>i</a:t>
            </a:r>
            <a:r>
              <a:rPr lang="en-US" sz="2800" dirty="0"/>
              <a:t> be a number of nodes and a number of connections in </a:t>
            </a:r>
            <a:r>
              <a:rPr lang="en-US" sz="2800" b="1" i="1" dirty="0" err="1"/>
              <a:t>G</a:t>
            </a:r>
            <a:r>
              <a:rPr lang="en-US" sz="2800" b="1" i="1" baseline="-25000" dirty="0" err="1"/>
              <a:t>i</a:t>
            </a:r>
            <a:r>
              <a:rPr lang="en-US" sz="2800" b="1" i="1" dirty="0"/>
              <a:t> </a:t>
            </a:r>
            <a:r>
              <a:rPr lang="en-US" sz="2800" dirty="0"/>
              <a:t>respectively.</a:t>
            </a:r>
            <a:r>
              <a:rPr lang="en-US" sz="2800" i="1" dirty="0"/>
              <a:t> </a:t>
            </a:r>
            <a:r>
              <a:rPr lang="en-US" sz="2800" dirty="0"/>
              <a:t>The local clustering coefficient </a:t>
            </a:r>
            <a:r>
              <a:rPr lang="en-US" sz="2800" b="1" i="1" dirty="0" err="1"/>
              <a:t>C</a:t>
            </a:r>
            <a:r>
              <a:rPr lang="en-US" sz="2800" b="1" i="1" baseline="-25000" dirty="0" err="1"/>
              <a:t>i</a:t>
            </a:r>
            <a:r>
              <a:rPr lang="en-US" sz="2800" dirty="0"/>
              <a:t>  is defined, as</a:t>
            </a:r>
          </a:p>
          <a:p>
            <a:endParaRPr lang="en-US" sz="2800" dirty="0"/>
          </a:p>
          <a:p>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350973"/>
            <a:ext cx="2057400" cy="8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30</a:t>
            </a:fld>
            <a:endParaRPr lang="en-US"/>
          </a:p>
        </p:txBody>
      </p:sp>
    </p:spTree>
    <p:extLst>
      <p:ext uri="{BB962C8B-B14F-4D97-AF65-F5344CB8AC3E}">
        <p14:creationId xmlns:p14="http://schemas.microsoft.com/office/powerpoint/2010/main" val="3787448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Quantitative Measures of “small world” Property</a:t>
            </a:r>
          </a:p>
        </p:txBody>
      </p:sp>
      <p:sp>
        <p:nvSpPr>
          <p:cNvPr id="2" name="Content Placeholder 1"/>
          <p:cNvSpPr>
            <a:spLocks noGrp="1"/>
          </p:cNvSpPr>
          <p:nvPr>
            <p:ph sz="quarter" idx="1"/>
          </p:nvPr>
        </p:nvSpPr>
        <p:spPr>
          <a:xfrm>
            <a:off x="374685" y="1559820"/>
            <a:ext cx="4572000" cy="4525963"/>
          </a:xfrm>
        </p:spPr>
        <p:txBody>
          <a:bodyPr>
            <a:normAutofit fontScale="92500" lnSpcReduction="20000"/>
          </a:bodyPr>
          <a:lstStyle/>
          <a:p>
            <a:pPr>
              <a:lnSpc>
                <a:spcPct val="200000"/>
              </a:lnSpc>
            </a:pPr>
            <a:r>
              <a:rPr lang="en-US" dirty="0"/>
              <a:t>Characteristic path length</a:t>
            </a:r>
          </a:p>
          <a:p>
            <a:pPr>
              <a:lnSpc>
                <a:spcPct val="200000"/>
              </a:lnSpc>
            </a:pPr>
            <a:endParaRPr lang="en-US" dirty="0"/>
          </a:p>
          <a:p>
            <a:pPr>
              <a:lnSpc>
                <a:spcPct val="200000"/>
              </a:lnSpc>
            </a:pPr>
            <a:r>
              <a:rPr lang="en-US" dirty="0"/>
              <a:t>Clustering coefficient</a:t>
            </a:r>
          </a:p>
          <a:p>
            <a:pPr>
              <a:lnSpc>
                <a:spcPct val="200000"/>
              </a:lnSpc>
            </a:pPr>
            <a:endParaRPr lang="en-US" dirty="0"/>
          </a:p>
          <a:p>
            <a:pPr>
              <a:lnSpc>
                <a:spcPct val="200000"/>
              </a:lnSpc>
            </a:pPr>
            <a:r>
              <a:rPr lang="en-US" dirty="0"/>
              <a:t>Network efficiency</a:t>
            </a:r>
          </a:p>
          <a:p>
            <a:pPr marL="0" indent="0">
              <a:lnSpc>
                <a:spcPct val="200000"/>
              </a:lnSpc>
              <a:buNone/>
            </a:pPr>
            <a:r>
              <a:rPr lang="en-US" dirty="0"/>
              <a:t>      </a:t>
            </a:r>
          </a:p>
        </p:txBody>
      </p:sp>
      <p:pic>
        <p:nvPicPr>
          <p:cNvPr id="4098" name="Picture 2"/>
          <p:cNvPicPr>
            <a:picLocks noChangeAspect="1" noChangeArrowheads="1"/>
          </p:cNvPicPr>
          <p:nvPr/>
        </p:nvPicPr>
        <p:blipFill>
          <a:blip r:embed="rId2" cstate="print"/>
          <a:srcRect/>
          <a:stretch>
            <a:fillRect/>
          </a:stretch>
        </p:blipFill>
        <p:spPr bwMode="auto">
          <a:xfrm>
            <a:off x="1418190" y="2419693"/>
            <a:ext cx="1962384" cy="475907"/>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cstate="print"/>
          <a:srcRect/>
          <a:stretch>
            <a:fillRect/>
          </a:stretch>
        </p:blipFill>
        <p:spPr bwMode="auto">
          <a:xfrm>
            <a:off x="1418190" y="5257800"/>
            <a:ext cx="3134548" cy="53340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857375"/>
            <a:ext cx="14954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3476" y="1854357"/>
            <a:ext cx="1674518" cy="126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4533068"/>
            <a:ext cx="1676400" cy="133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0588" y="3124200"/>
            <a:ext cx="1608812" cy="135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3276600"/>
            <a:ext cx="12763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4535917"/>
            <a:ext cx="1419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18190" y="3848100"/>
            <a:ext cx="13525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31</a:t>
            </a:fld>
            <a:endParaRPr lang="en-US"/>
          </a:p>
        </p:txBody>
      </p:sp>
    </p:spTree>
    <p:extLst>
      <p:ext uri="{BB962C8B-B14F-4D97-AF65-F5344CB8AC3E}">
        <p14:creationId xmlns:p14="http://schemas.microsoft.com/office/powerpoint/2010/main" val="2050270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Brain Networks</a:t>
            </a:r>
          </a:p>
        </p:txBody>
      </p:sp>
      <p:sp>
        <p:nvSpPr>
          <p:cNvPr id="3" name="Content Placeholder 2"/>
          <p:cNvSpPr>
            <a:spLocks noGrp="1"/>
          </p:cNvSpPr>
          <p:nvPr>
            <p:ph sz="quarter" idx="1"/>
          </p:nvPr>
        </p:nvSpPr>
        <p:spPr/>
        <p:txBody>
          <a:bodyPr>
            <a:normAutofit/>
          </a:bodyPr>
          <a:lstStyle/>
          <a:p>
            <a:r>
              <a:rPr lang="en-US" dirty="0"/>
              <a:t>Structural connectivity refers to the set of physical connections linking neurons in brain.</a:t>
            </a:r>
          </a:p>
          <a:p>
            <a:r>
              <a:rPr lang="en-US" dirty="0"/>
              <a:t>Small world properties were reported in mammalian and human brain structural networks (representing physical neural connections)  at all levels of scales, starting from single neuron level to large anatomical regions containing millions of neurons. </a:t>
            </a:r>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32</a:t>
            </a:fld>
            <a:endParaRPr lang="en-US"/>
          </a:p>
        </p:txBody>
      </p:sp>
    </p:spTree>
    <p:extLst>
      <p:ext uri="{BB962C8B-B14F-4D97-AF65-F5344CB8AC3E}">
        <p14:creationId xmlns:p14="http://schemas.microsoft.com/office/powerpoint/2010/main" val="254406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Brain Networks</a:t>
            </a:r>
          </a:p>
        </p:txBody>
      </p:sp>
      <p:sp>
        <p:nvSpPr>
          <p:cNvPr id="3" name="Content Placeholder 2"/>
          <p:cNvSpPr>
            <a:spLocks noGrp="1"/>
          </p:cNvSpPr>
          <p:nvPr>
            <p:ph sz="quarter" idx="1"/>
          </p:nvPr>
        </p:nvSpPr>
        <p:spPr/>
        <p:txBody>
          <a:bodyPr>
            <a:normAutofit lnSpcReduction="10000"/>
          </a:bodyPr>
          <a:lstStyle/>
          <a:p>
            <a:r>
              <a:rPr lang="en-US" dirty="0"/>
              <a:t>On the single neuron level, Humphries </a:t>
            </a:r>
            <a:r>
              <a:rPr lang="en-US" i="1" dirty="0"/>
              <a:t>et. al. </a:t>
            </a:r>
            <a:r>
              <a:rPr lang="en-US" dirty="0"/>
              <a:t>have shown that the neural system of the medial reticular formation of the brainstem is a small world system.</a:t>
            </a:r>
          </a:p>
          <a:p>
            <a:r>
              <a:rPr lang="en-US" dirty="0"/>
              <a:t>The neural system of a worm C. </a:t>
            </a:r>
            <a:r>
              <a:rPr lang="en-US" dirty="0" err="1"/>
              <a:t>elegans</a:t>
            </a:r>
            <a:r>
              <a:rPr lang="en-US" dirty="0"/>
              <a:t> is the only neural system which was mapped completely at the level of neurons and synapses; and it was shown to exhibit small world properties.</a:t>
            </a:r>
          </a:p>
          <a:p>
            <a:r>
              <a:rPr lang="en-US" dirty="0"/>
              <a:t>Human brain networks were shown to be small worlds at different level of scale, starting from brain regions of several millimeters to large anatomical areas containing millions of neurons.</a:t>
            </a:r>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33</a:t>
            </a:fld>
            <a:endParaRPr lang="en-US"/>
          </a:p>
        </p:txBody>
      </p:sp>
    </p:spTree>
    <p:extLst>
      <p:ext uri="{BB962C8B-B14F-4D97-AF65-F5344CB8AC3E}">
        <p14:creationId xmlns:p14="http://schemas.microsoft.com/office/powerpoint/2010/main" val="2056235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r>
              <a:rPr lang="en-US" dirty="0"/>
              <a:t>Occasional Phenomena or Natural Property?</a:t>
            </a:r>
          </a:p>
        </p:txBody>
      </p:sp>
      <p:sp>
        <p:nvSpPr>
          <p:cNvPr id="3" name="Content Placeholder 2"/>
          <p:cNvSpPr>
            <a:spLocks noGrp="1"/>
          </p:cNvSpPr>
          <p:nvPr>
            <p:ph sz="quarter" idx="1"/>
          </p:nvPr>
        </p:nvSpPr>
        <p:spPr>
          <a:xfrm>
            <a:off x="457200" y="2133600"/>
            <a:ext cx="8229600" cy="3763963"/>
          </a:xfrm>
        </p:spPr>
        <p:txBody>
          <a:bodyPr>
            <a:normAutofit fontScale="70000" lnSpcReduction="20000"/>
          </a:bodyPr>
          <a:lstStyle/>
          <a:p>
            <a:r>
              <a:rPr lang="en-US" sz="3600" dirty="0"/>
              <a:t>Consistent findings in different mammalian species and human suggest that small world structure comprises fundamental principles in organization and evolution of neural networks.</a:t>
            </a:r>
          </a:p>
          <a:p>
            <a:r>
              <a:rPr lang="en-US" sz="3600" dirty="0"/>
              <a:t>Economical properties of small world networks may give an explanation to this fact.</a:t>
            </a:r>
          </a:p>
          <a:p>
            <a:r>
              <a:rPr lang="en-US" sz="3600" dirty="0"/>
              <a:t>Small world networks are shown to be efficient in information transfer at both global and local levels, and at the same time resilient to errors and damages.</a:t>
            </a:r>
          </a:p>
          <a:p>
            <a:r>
              <a:rPr lang="en-US" sz="3600" dirty="0"/>
              <a:t>In light of this, one can argue that neural networks may have developed small world topology during the evolution process.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34</a:t>
            </a:fld>
            <a:endParaRPr lang="en-US"/>
          </a:p>
        </p:txBody>
      </p:sp>
    </p:spTree>
    <p:extLst>
      <p:ext uri="{BB962C8B-B14F-4D97-AF65-F5344CB8AC3E}">
        <p14:creationId xmlns:p14="http://schemas.microsoft.com/office/powerpoint/2010/main" val="3454110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Brain Networks</a:t>
            </a:r>
          </a:p>
        </p:txBody>
      </p:sp>
      <p:sp>
        <p:nvSpPr>
          <p:cNvPr id="3" name="Content Placeholder 2"/>
          <p:cNvSpPr>
            <a:spLocks noGrp="1"/>
          </p:cNvSpPr>
          <p:nvPr>
            <p:ph sz="quarter" idx="1"/>
          </p:nvPr>
        </p:nvSpPr>
        <p:spPr>
          <a:xfrm>
            <a:off x="533400" y="1524000"/>
            <a:ext cx="5181600" cy="4525963"/>
          </a:xfrm>
        </p:spPr>
        <p:txBody>
          <a:bodyPr>
            <a:normAutofit fontScale="92500" lnSpcReduction="20000"/>
          </a:bodyPr>
          <a:lstStyle/>
          <a:p>
            <a:endParaRPr lang="en-US" dirty="0"/>
          </a:p>
          <a:p>
            <a:r>
              <a:rPr lang="en-US" dirty="0"/>
              <a:t>Another important aspect of brain function is its neural activity and dynamics. Neural activity can be modeled as a network, which is widely known as functional connectivity brain network.</a:t>
            </a:r>
          </a:p>
          <a:p>
            <a:r>
              <a:rPr lang="en-US" dirty="0"/>
              <a:t>The connections in functional network are defined not by physical paths in the brain, but by statistical dependencies between neural signals in distinct parts of the brain.</a:t>
            </a:r>
          </a:p>
          <a:p>
            <a:r>
              <a:rPr lang="en-US" dirty="0"/>
              <a:t>Such temporal dependencies are assumed to be the result of neuronal interaction along anatomical connections.</a:t>
            </a:r>
          </a:p>
        </p:txBody>
      </p:sp>
      <p:pic>
        <p:nvPicPr>
          <p:cNvPr id="4" name="Picture 2"/>
          <p:cNvPicPr>
            <a:picLocks noChangeAspect="1" noChangeArrowheads="1"/>
          </p:cNvPicPr>
          <p:nvPr/>
        </p:nvPicPr>
        <p:blipFill>
          <a:blip r:embed="rId2" cstate="print"/>
          <a:srcRect/>
          <a:stretch>
            <a:fillRect/>
          </a:stretch>
        </p:blipFill>
        <p:spPr bwMode="auto">
          <a:xfrm>
            <a:off x="6119154" y="1828800"/>
            <a:ext cx="2347981" cy="197049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681" y="3808817"/>
            <a:ext cx="264092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B1330BE-7158-49B9-A262-FD7BFE428748}" type="slidenum">
              <a:rPr lang="en-US" smtClean="0"/>
              <a:pPr/>
              <a:t>35</a:t>
            </a:fld>
            <a:endParaRPr lang="en-US"/>
          </a:p>
        </p:txBody>
      </p:sp>
    </p:spTree>
    <p:extLst>
      <p:ext uri="{BB962C8B-B14F-4D97-AF65-F5344CB8AC3E}">
        <p14:creationId xmlns:p14="http://schemas.microsoft.com/office/powerpoint/2010/main" val="2617967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Brain Networks</a:t>
            </a:r>
          </a:p>
        </p:txBody>
      </p:sp>
      <p:sp>
        <p:nvSpPr>
          <p:cNvPr id="3" name="Content Placeholder 2"/>
          <p:cNvSpPr>
            <a:spLocks noGrp="1"/>
          </p:cNvSpPr>
          <p:nvPr>
            <p:ph sz="quarter" idx="1"/>
          </p:nvPr>
        </p:nvSpPr>
        <p:spPr>
          <a:xfrm>
            <a:off x="457200" y="1600200"/>
            <a:ext cx="4648200" cy="4525963"/>
          </a:xfrm>
        </p:spPr>
        <p:txBody>
          <a:bodyPr>
            <a:normAutofit lnSpcReduction="10000"/>
          </a:bodyPr>
          <a:lstStyle/>
          <a:p>
            <a:endParaRPr lang="en-US" dirty="0"/>
          </a:p>
          <a:p>
            <a:r>
              <a:rPr lang="en-US" dirty="0"/>
              <a:t>It is commonly recognized that in resting human brain, there exists a consistent functional network between cortical brain regions (widely known as default mode network).</a:t>
            </a:r>
          </a:p>
          <a:p>
            <a:r>
              <a:rPr lang="en-US" dirty="0"/>
              <a:t>It has been proposed, that functional networks form a physiological basis for information processing and mental cognition.</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752600"/>
            <a:ext cx="279967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962400"/>
            <a:ext cx="270093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36</a:t>
            </a:fld>
            <a:endParaRPr lang="en-US"/>
          </a:p>
        </p:txBody>
      </p:sp>
    </p:spTree>
    <p:extLst>
      <p:ext uri="{BB962C8B-B14F-4D97-AF65-F5344CB8AC3E}">
        <p14:creationId xmlns:p14="http://schemas.microsoft.com/office/powerpoint/2010/main" val="283828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 Structural and Functional Networks</a:t>
            </a:r>
          </a:p>
        </p:txBody>
      </p:sp>
      <p:sp>
        <p:nvSpPr>
          <p:cNvPr id="3" name="Content Placeholder 2"/>
          <p:cNvSpPr>
            <a:spLocks noGrp="1"/>
          </p:cNvSpPr>
          <p:nvPr>
            <p:ph sz="quarter" idx="1"/>
          </p:nvPr>
        </p:nvSpPr>
        <p:spPr>
          <a:xfrm>
            <a:off x="457200" y="1600200"/>
            <a:ext cx="8229600" cy="4648199"/>
          </a:xfrm>
        </p:spPr>
        <p:txBody>
          <a:bodyPr>
            <a:noAutofit/>
          </a:bodyPr>
          <a:lstStyle/>
          <a:p>
            <a:r>
              <a:rPr lang="en-US" sz="2200" dirty="0"/>
              <a:t>Patterns of neural activity are defined and shaped by neural connectivity, and functional networks in large part resemble structural brain networks.</a:t>
            </a:r>
          </a:p>
          <a:p>
            <a:r>
              <a:rPr lang="en-US" sz="2200" dirty="0"/>
              <a:t>Functional networks can tell us more about processes in the brain then simple map of physical neural connections.</a:t>
            </a:r>
          </a:p>
          <a:p>
            <a:r>
              <a:rPr lang="en-US" sz="2200" dirty="0"/>
              <a:t>Certain brain areas, which are not connected directly, communicate with each other through other areas, and these communications are reflected in the functional network.</a:t>
            </a:r>
          </a:p>
          <a:p>
            <a:r>
              <a:rPr lang="en-US" sz="2200" dirty="0"/>
              <a:t>Functional network comprises structural network, but also contains connections between those areas which are not connected in structural network, but link to each other dynamically, exhibiting related neural activity.</a:t>
            </a:r>
          </a:p>
        </p:txBody>
      </p:sp>
      <p:sp>
        <p:nvSpPr>
          <p:cNvPr id="4" name="Slide Number Placeholder 3"/>
          <p:cNvSpPr>
            <a:spLocks noGrp="1"/>
          </p:cNvSpPr>
          <p:nvPr>
            <p:ph type="sldNum" sz="quarter" idx="12"/>
          </p:nvPr>
        </p:nvSpPr>
        <p:spPr/>
        <p:txBody>
          <a:bodyPr/>
          <a:lstStyle/>
          <a:p>
            <a:fld id="{DB1330BE-7158-49B9-A262-FD7BFE428748}" type="slidenum">
              <a:rPr lang="en-US" smtClean="0"/>
              <a:pPr/>
              <a:t>37</a:t>
            </a:fld>
            <a:endParaRPr lang="en-US"/>
          </a:p>
        </p:txBody>
      </p:sp>
    </p:spTree>
    <p:extLst>
      <p:ext uri="{BB962C8B-B14F-4D97-AF65-F5344CB8AC3E}">
        <p14:creationId xmlns:p14="http://schemas.microsoft.com/office/powerpoint/2010/main" val="1103971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3" name="Content Placeholder 2"/>
          <p:cNvSpPr>
            <a:spLocks noGrp="1"/>
          </p:cNvSpPr>
          <p:nvPr>
            <p:ph sz="quarter" idx="1"/>
          </p:nvPr>
        </p:nvSpPr>
        <p:spPr/>
        <p:txBody>
          <a:bodyPr>
            <a:normAutofit/>
          </a:bodyPr>
          <a:lstStyle/>
          <a:p>
            <a:r>
              <a:rPr lang="en-US" dirty="0"/>
              <a:t>We focus our attention on two major cases:</a:t>
            </a:r>
          </a:p>
          <a:p>
            <a:pPr lvl="1"/>
            <a:r>
              <a:rPr lang="en-US" dirty="0"/>
              <a:t>Network analysis in Parkinson brain</a:t>
            </a:r>
          </a:p>
          <a:p>
            <a:pPr lvl="2"/>
            <a:r>
              <a:rPr lang="en-US" dirty="0"/>
              <a:t>The goal is to classify healthy and Parkinson patients based on the functional network structure of their brain.</a:t>
            </a:r>
          </a:p>
          <a:p>
            <a:pPr lvl="2"/>
            <a:r>
              <a:rPr lang="en-US" dirty="0"/>
              <a:t>We use fMRI data to analyze the brain network.</a:t>
            </a:r>
          </a:p>
          <a:p>
            <a:pPr lvl="1"/>
            <a:r>
              <a:rPr lang="en-US" dirty="0"/>
              <a:t>Network analysis in Epileptic brain</a:t>
            </a:r>
          </a:p>
          <a:p>
            <a:pPr lvl="2"/>
            <a:r>
              <a:rPr lang="en-US" dirty="0"/>
              <a:t>The goal is to study the changes in epileptic brain network at pre-</a:t>
            </a:r>
            <a:r>
              <a:rPr lang="en-US" dirty="0" err="1"/>
              <a:t>ictal</a:t>
            </a:r>
            <a:r>
              <a:rPr lang="en-US" dirty="0"/>
              <a:t>, </a:t>
            </a:r>
            <a:r>
              <a:rPr lang="en-US" dirty="0" err="1"/>
              <a:t>ictal</a:t>
            </a:r>
            <a:r>
              <a:rPr lang="en-US" dirty="0"/>
              <a:t> and post-</a:t>
            </a:r>
            <a:r>
              <a:rPr lang="en-US" dirty="0" err="1"/>
              <a:t>ictal</a:t>
            </a:r>
            <a:r>
              <a:rPr lang="en-US" dirty="0"/>
              <a:t> stage of seizure.</a:t>
            </a:r>
          </a:p>
          <a:p>
            <a:pPr lvl="2"/>
            <a:r>
              <a:rPr lang="en-US" dirty="0"/>
              <a:t>We use EEG data to analyze the brain network.</a:t>
            </a:r>
          </a:p>
        </p:txBody>
      </p:sp>
      <p:sp>
        <p:nvSpPr>
          <p:cNvPr id="4" name="Slide Number Placeholder 3"/>
          <p:cNvSpPr>
            <a:spLocks noGrp="1"/>
          </p:cNvSpPr>
          <p:nvPr>
            <p:ph type="sldNum" sz="quarter" idx="12"/>
          </p:nvPr>
        </p:nvSpPr>
        <p:spPr/>
        <p:txBody>
          <a:bodyPr/>
          <a:lstStyle/>
          <a:p>
            <a:fld id="{DB1330BE-7158-49B9-A262-FD7BFE428748}" type="slidenum">
              <a:rPr lang="en-US" smtClean="0"/>
              <a:pPr/>
              <a:t>38</a:t>
            </a:fld>
            <a:endParaRPr lang="en-US"/>
          </a:p>
        </p:txBody>
      </p:sp>
    </p:spTree>
    <p:extLst>
      <p:ext uri="{BB962C8B-B14F-4D97-AF65-F5344CB8AC3E}">
        <p14:creationId xmlns:p14="http://schemas.microsoft.com/office/powerpoint/2010/main" val="981861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ctr"/>
            <a:r>
              <a:rPr lang="en-US" dirty="0">
                <a:solidFill>
                  <a:schemeClr val="tx2">
                    <a:lumMod val="60000"/>
                    <a:lumOff val="40000"/>
                  </a:schemeClr>
                </a:solidFill>
              </a:rPr>
              <a:t>Parkinson Brain Network</a:t>
            </a:r>
          </a:p>
        </p:txBody>
      </p:sp>
      <p:sp>
        <p:nvSpPr>
          <p:cNvPr id="3" name="Content Placeholder 2"/>
          <p:cNvSpPr>
            <a:spLocks noGrp="1"/>
          </p:cNvSpPr>
          <p:nvPr>
            <p:ph sz="quarter" idx="1"/>
          </p:nvPr>
        </p:nvSpPr>
        <p:spPr>
          <a:xfrm>
            <a:off x="457200" y="3657600"/>
            <a:ext cx="8229600" cy="2468563"/>
          </a:xfrm>
        </p:spPr>
        <p:txBody>
          <a:bodyPr/>
          <a:lstStyle/>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39</a:t>
            </a:fld>
            <a:endParaRPr lang="en-US"/>
          </a:p>
        </p:txBody>
      </p:sp>
    </p:spTree>
    <p:extLst>
      <p:ext uri="{BB962C8B-B14F-4D97-AF65-F5344CB8AC3E}">
        <p14:creationId xmlns:p14="http://schemas.microsoft.com/office/powerpoint/2010/main" val="93829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4</a:t>
            </a:fld>
            <a:endParaRPr lang="es-CO" dirty="0"/>
          </a:p>
        </p:txBody>
      </p:sp>
      <p:sp>
        <p:nvSpPr>
          <p:cNvPr id="11" name="9 Marcador de contenido"/>
          <p:cNvSpPr txBox="1">
            <a:spLocks/>
          </p:cNvSpPr>
          <p:nvPr/>
        </p:nvSpPr>
        <p:spPr bwMode="auto">
          <a:xfrm>
            <a:off x="392429" y="1617395"/>
            <a:ext cx="4131946"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4100" name="Picture 4" descr="http://voicegal.files.wordpress.com/2010/10/telephone-20oper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7" y="4257034"/>
            <a:ext cx="2390775" cy="174847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hQSERQUExQWFRUWGBkYGRgYGRoYGxscGxwbGBwbGRkYHCYeGR0jGhgYHy8gJScpLCwsGh8xNTAqNSYrLCkBCQoKBQUFDQUFDSkYEhgpKSkpKSkpKSkpKSkpKSkpKSkpKSkpKSkpKSkpKSkpKSkpKSkpKSkpKSkpKSkpKSkpKf/AABEIANIA8AMBIgACEQEDEQH/xAAcAAABBQEBAQAAAAAAAAAAAAADAQIEBQYHAAj/xABAEAABAgQEAwUHAgUDAgcAAAABAhEAAyExBBJBUQVhcQYiMoGRBxOhscHR8ELhFCNSYvEzcpKCshYXU2NzosL/xAAUAQEAAAAAAAAAAAAAAAAAAAAA/8QAFBEBAAAAAAAAAAAAAAAAAAAAAP/aAAwDAQACEQMRAD8An4edVjSmmjv+PBkzG+lQPlEBU0AJqWP5t5QTCTmL5QB8dPM6wE7OCNqG1OrVj01Tu3r61rygJn93QB3ctvQl9jDJs4MokWD1P+IAM2YlNTYuz2NNa2+0UU3tbKBUCra7kOLlxqfrCcc7WSEjKO+pzmAob2c0t+UjE43iImKJCcoJoAfOA2E3tulKWTUnlvvXaIcrtwpK8wS7u4s9GH00jKpX1hvvBo8BqMb2mlzcqgkhSa1DvclyflA5XbNYPgGWnI/C14zQJEI73gN7J7Qy1K7qgHHStb8zEqdxMUAL0BBd6/f7ecc6SltG+ESsJxMpPeDjkS46VgNxMxZUQ4dwKNdm2fSulvOBy5zPmI66v0FPWKnDcdSTvV3Vp92iZInOG3YA9fKuz9ICQZ16E2JNn5AdPlD0TiQApjfUmhchm51vrEU4rK9TzalHrcXh5xjpq9tiac9drbwEqXMOVIpRtWfytcOD1rAF0UQzVFXp5nbWsNl4hkpALs1GfSpvDPe6ZncauDvrUiAPMmqSA4cB3INDrpcQcYhmLEGhqaO7+Gx00pyiuVPajCrMz1vRyeRpyg5WGAIAreoJq5Gluf0eAnS8VkP6XNDUM76gGlRs1+UQlrdROV9Lv8+bl3u8CFAWBYhw7AUqzbsP3hsqYSCcoBCudiBUszCoox+cA+dNYd0EElruCNW9G/zBUTilAJbU1YNux3/eAhLFwS2tARSg1DuaWMMn0sDmNSco8vzcdICww+LIFVHvVo4qANQwZ6+XqmIQAHqoXYWBZgRyBrziKJ7KvUjvEX31FaNXeCSp+ejpzfpaxttfd/vANlSzlUAZhcE0Oo2YPV3D/tF1gikd4FgSwsSGJUXDNmc6b0aIOBTmdtXJvmofTTStKxMwymJA3tVmyuE9aaBz5NADlz2WrvKUlywzAEEsQ7VIDUPI7lz4jGFJs4JcuHIYsG02rSGLW4JFFhPeSHFLto/MF9ecAxgJypUwcaVYmz7a76QDZGJpQnbdjyidKsSSa+TEcuZeKOQo1HdAN9Hbf81G8NxmKTKSSVZWqMpL7M+55QF9isaEIUSl6MBYaa25xguO9o5k50ZmTsKPrXU+cU8/HrWVOpZBLsSTrc8+cDybwHsvLnHstqdfzpD0rrb85wMpPX6afaAcUvDEp/PnD5dKD89YImW1xrvANSQRc+lIGqYxoTBpoYUHWIi/FAHmilFFWpv9ekCEz6QwzD0Hn8Yc33gHhWsaLgM50s1j5W21jNklh/iNNwXDMlBfpTUgWf8AaAsAok7bM3m1miVJw9A32HJ9+n3gchBsKPW9S1fhaJKUsm75hzffbm3rAeEundS6tgaNcvuIiTA+ZiTXQB9moR5RZyEsAWFg7dK3saGoaBKwzFmN9bjr56dYCCnDAOkCnidi5YVS3SrGCmUSWI1uDQPbKAG0HlzMElyykhlEHS/z0giZha1BU5gXNLto3pAR5qiEukJpa+tHOw12MMS57xoq4BDi4FjfpaDA7gA6EbDfYlxXl6NUkAtmTTzNXoSzEu9RSogAzlFSgFBnJN9B1N3eECilS81tfuAq5freJc5YCSMoJZNXqAzMzVNG5NEQTKB603AdJp5O2lqjoD1r7tHJNqAkijAg6eRtDMJi6qUKHKluXS4eh9fOGHEgAmodme1NH0bUwET65aAcjsSasX1/DATcMsIV3RUO/mHoKUa/01LhpoCq5ST4mL0N3a1KdWvrBUApRYgUdq6vartYBz1g2XMzMVAMA75WNPF4bmg5wF/JxQILB2ULhgHN30LAU2JgM9Sa5ipyAQGe12Dh3qH15PEKUlhlZ0kUJIAcF+hqfU8ocVZSpJAZeUZiD3SQCWLEOKNSAh1oEmhZyKCtLt+NyjKcbxKPeZUkrZ3U5KeYGat41y3VmDDm6h9mAaMHikj3qmsDSr84BUy35QikEQUFgNPOGTnLfeAF7wks+sFlrazPAFOC76/l4IhAINh+aNASQlgCdYCo1eHzlWFC35ePSMOVOzQAnOpjq3Y3sHJOHlzVh5imWSQxGyQNB83McpMsgx3PsHhlHASQlZ7w9A7Za9DpAYz2hdiESEifLdioOnQPVwwjDpwI93nKgCfAkByTYjlHWO2vC+KGWuSmWjESpjAKTVSWLtl0NPFXXykdjPZiZaZc7Fge8SBklg+AgvmU1Ca2q3nAcewuHUVJBDdQ2usazDYNhlNvUg2d3o/0MdK7ZdlUzMOpctI95L7wLByB4g7f0ueoEc9ktRixtz0Lu13enKAYJbFQpQvcn6dPhEpE4uatRtW+N7R5E4BtbmpFdPUX9YGqW4PUk7j9qNASQpKRY5aClTUV2Fn1HiDmBpnkAkZj5A35fTkYjqdkgmoA10bnY2prDJcnugBSgHOxqevTbSAkzZwZtasGY7FyaV5fCsNtcsk66tUEa7FtaiGKNDmcghsxIc002H0BhUy2caAbuPo+g84BkzvOxFXOXYM9C1SWJtSBKV3i5uGe9dGJq9/K3Jy0E0IcCru1QLBq/hhslSqgGlOhrVwDUhwx5wDMRLSczhmfU5lbsWIfrsIHJWMwCQS7kGmY618/qYSdK2JA8nem9bmn7Q5MwEjvMbPUsLB9/vAMnYpypizuxatvUlqWq0RsOujkuKO4NSxLMKhi2sS0Sip670fKw0cvU3511hFEhLA3J20ca3rYhoA2HIUCMuZ6pYgNo9NBakFkkggfyykEA6hjrXxs9PpeIfuLEK1B1vcX1GjmsSJZAoXcECgGargXom1PN7wEqVLDglbBWybb97RqOesLjUFKQQUk0Gpyu7kEHXajNDAtkjxAl2INmYnoaM19IRYACCAVZh6PcedAbaQEHtDjRKlFvEvYB9ddG8/lGKllzXX8+saPtTIdMsgHMHdmYWfrXXrGYllyICYlThtYKpwGZq/mtoCBWJCpJypL3012p5wAVqJYNytCMA/56xNYJS6XKh4joHoK7xDKusAMVMSEzSBlGt7QNP7Q4KgDpd3bkw/Okd57BqbByW/p1G30jjHZjC+9mhLEsQWAowL9Klh5x33g+EEqWlIDAaXbW55wFtLrtCreBylV/aCFNHgAqSFAi4ZiOscSxMoIXMlkURMUg3/SSHfSO3LTHMvaLgvdYtMxIDTUZlf7gcpNtgmAzyHFgk7m4D2NKvW0eCKE70ofvd9LRHGKpRgwpvr97/gXMWKXoAXptaAkKBOwDFtagWcOdL8oalAAILhqkPSmnWEkrcJokAM4NC20R5s4B7Bqb2pXzgJuGnBgADc0FeQoP3tCZxnJOZw4YA3sL7sIiy5pbMFDoMwbRudNOcNVPVm3DV0pru1ID0ycO8wtcbbb8q8m1hRPATRi9DvyIrQh3rR4HiUqJBBIdm1+Pw6bQqkPlu93YnlVzzaAQSwrKGqOoBtpy+sO91+oWB8Ox68nPPkamPSPEHIJNKiqWro5/C0Okh6tWtNiwop6PAI6QKpJqwYsNxmI+OrDnD/4cgrBSUkkdQb0eCJlpQoEkAk7XOwuBrTzhZskBKu8Tdq3H0YNfaARSgk0JOwDVvpvo42vaDYX9VQWDu1BXYljr+UiPLUFDKkKLauLGr31rrBJWYBLgqDNtpR25mvL4h5CCopAUBV7sQ12N71g06UqyyGKXGUivOlGPLneJCpdEjK3iDM7u9aHl9eUR5zpbUsBqBcgMEh3IDU25QGe7TYxPuQP1K261J+EZWUHV5eUX/aDBZ0Baf03Hz+MZ6WqogJiS34IbLDm8LKO5tCrm7anUQFhjsIhCEX94akbDR+Zu3TeIAoa1hJK3LE+cNy1NYCQWzUNKw+QhSvCl70baGiQdaUdz+dI6J2A7PpVLEwpBB1IBOrgefy5wFj7NezASBMVU1o1nZqevpHTxJtyiLgZKQHasTMwgKTiqcUtWSQUSxqtVT5JH1igx3AcehLoxq1zHsoMknpWNBxnhM2Yc0icZSxuApJrsbRH4LgMQlWbEzUzFCyQkMn+4FgXYkQCdmsXjSlsWhCS902b1P4YwXa/tKMXOcJITLzISSQHD+LzZ2jq6hmBSXAII8jSkcM4lw5eGmrkK8SCz6KFClXJwx8yIBEyu8RSjUJA3bl+GHrJq2ouPu2lYjyQH+Ln81u0TlzwoKL6Oe7/AJ6QHpUlxU0As2tCLmv+YZiCQBmAryuC7F/x2jylmlW2fbpaoLbwKYtg7u6iS4o4s7GprtvAOmJCahIapGlvO+gbaBZ0sCQlyaudL6ml4ScWDkgU8QD1qw5W20iIZrhWpIFd7bi9PjATgXqw3qWpVgLt0vCl8wUO7V3Zti9RYB+VfWMlRTUF3LUAFuYNRqOsOmTgWChpoNGq9YCUEODck0cJAb/F/MQstaQx7xUHYDepsXYNR7/CByEuHcjUWNb1JsObwslSiNqfBTaswYgU6wA1KF+etiPDpqCdN+QZZ01/CUjM5ubuWv0/KuSZKACSSL94h2Gjg71r5bkCtzhQJFQWAfrcdXFGvbeAssMkXzDMA7ahu7tY3vVukTf4hgCNwKvQNVu84attvKIGFm/pdPeSAxDsFEFj3b0FOkGw85VHCCCQaX2Dak3pzO8BYzp4BWU951agb0Lcg9Dy1gC5Iv5vrZmENXMCnJel2y35M+jEwSb/AKYJDO71Di7PTU6B/rAVyZBZinul6jV6RjeIYbJPWhmANKfKN2lKQLvUhtgTy9a1aKztPgwZQmZTmBqeVr619IDK+6NW0/Kw9gbHkaQks+hgrAFtrwGk7McHlYnuKYqlvRKXJQoeMAVISq+wUINxTsq7iThpgKQAosMoIHiBzEFJu59BFl2O7O5yFgqlTEkFCw2u4PiBFCOcbhGACJSxiJiZRUT/ADAwlqers4KTyNOsBxfiuNEw0SEsz5bEgAEto7ZupMdF9lOPdC0FTBIHdfUqIKiNz3R5COccVW80gEKCSUpUwGYAmvN4n8Ax6pM1C3YBXeYiqSWI526bwH0KhmgiDFNwrG5xuwD+j/G/3i4Qp4B4EN93V2gqRAcZNZJI0gH5Y577VOAEmXiUJdhkWRpXuE+pT/xjZq4hLkoK5iiAA5LEsNy0JisXh5+FWrOlUhSCSp3DNcHceoMBw+YO/QaPf4XqYatRSgs75WoaN5c4IFB/C760AOjEPQ69YdPk92u1Q7vp9YBgLgVJ31NOlqQYySpNczbMHa+76PDUSwCGcB2A+FWMECD+l9fytH6wApiKFxoNOXL1f7wKfKy1Vdtg1m1t056RLkrChlcgtcDcWaCCgsCC1TZ6Fi5p+CAgpkApNUu/MPrTR/2gfuGLgANfm5o24p+NElSVMyjQFiDR6b9PzSBTSkMwem4qGYMfJ23EAaVKulQSAbF3ctqLf5iSirO5DACr6luh/eIQWHFAzkFi1XLAv6DTXrJlm1bdAAegqdLvAOMohAGYslSQXBNakuGofI6bRFwkoJSQkuFOADUMe7qNhdokE5szkpFRoa3YA2MPcEhNXcWFD1owoH1uN4AKpJvTQ7EbM1SqrtyiRISoBIGRqZnZQFxfer6typCywkVU1M1CGKqgUe3RtaXg0pAKkgFlOHDChADtue9UDT1gPSLmqUmrc6n66B/u6YsuR4Q5ZNKCliblypjS9YXCzU90tmBZlMDUtsbV05QZUsCa7uksa86MQ29W6QEASWqA4O2ju1Dc0MSBw4LSQpJy2Y0NQzbv97Q8kOASWuxo5Gpo1i294lySKUDaMaEB6fv8YDm2Lwfu1rSyqKZNC97NflEjheFzlyGSaBw5O8dq7G8LE2d71STlQBlKqkqL1tRqmmpi37RezeRiHmSmkzr5kjuqP96Rf/cK9YDGcKmhEpLKyhxp5NW2tYL2s4mg4IpLOpvzkRQ1is4phJuFPupyCk6KulQ3Sda+kZzjfEzlyAgDWvpygM9jMoNPm/m2kAlzTbrHp6QTtDUmA3vYftPMSUSs7hmyqYC9Gari1d+UdXwOLcDWPnjC4oy1JWnxCo2fprGiR7R8UmWEgpBFlAJ/7WaA7wmcGjMdpO3OGwisqlOv+kVPm1o4/P7d41RJ/iF/Bh0DMIpsJgJ+KmESkLmrLklieZKlGmuu8BueLe1aaogS/wCWkA21PQg01ikmcdnYgD3kwqTfJRIBNXCUivU2ihxmE926ZgUJoI7rMAGcvubUbeBTp5CZeUswfbX42gNLg094WsBUjzN9ucKp2UKB3+QPwihwvHwFfzEgjdND12iwncdkklnY1dqvpTpzgLSSm1ST5dPXlBDMFXe34GNhFMe0cof1m2gFvP8APOGL7SSi9Jhf/aOpdy8BdpnBJfusPMkEVdrf5iQpYZTlksHpfkOVBr5xmx2qQzFMw03TcBg+zQg7YI1lqIa2YDoTSv7wGjXLAdyhgxbqSHDaVc+UZzifHRLVMlJSkkNlVdiWzOLENalCIPK7boUD7xKgcuVJSyg2rglNy3xim4/OlTB72WQCVZSliCWDlZ0AdQSANjycJvDeLIKSlZClqISk22uQwFaRdK7pTcJNCwYsS5y1egc/Drj+GoWiYEBDzV5QlJSC+dmGVQYuFD1EdHwuCky8OiWmWUz5S2WaKcsyu8CaPy06wEWdh0ocB+7Sz/qGUkEdamtYatLipLg/qGrgkAsA2rikHQypqjluQKN3cwoUpLAgJ+nmqAlyFBQehdv6fiKP+UB0jDqLqFwkEj/iAA5c7sLBqQiJ7g5e+mpqKB3ct3ToHa8RpKMxS2YMWLtQ3IBHIku3SJ8hakju5gGYMHVWnp+zwB5KAkgMk5gwJo2UVJFnvtSGYs1fKyddQdLt82dvKPYdSVqLP1YMCN38VokISSlrEgEuwtexNat5cxAVylguwFbFxQ33NLhrecUHFu1E2XNyS1MAAVuynVseTEU5mJ07HIlylrzVTZ9XowN3f4PGKlzitRUTVRJL73gOudhfa5KkoTKxMkpD/wCtLc1JclaDUdUk9I6/wvisnESxMkTEzEHVJfyIuDyNY+UEj80+UWHB+OTsJME3DzFS165TQh7KSaKHI/CA+neK8JlYhBlzUhST6g7g3B5xxLt92CmYMqWg+8kqLZtUbBYFOWax5WjoHYb2qScc0qc0nEbfoX/sJsf7T5Exr8bhRMSUkBiGsD8NYD5Qmy6uYYm/4I1ftA7HTMBOBUsKRNcoIDbUIs9ecZlM4NT8+/7QCX/zDCqHKWKQ1xeAm8DwyJmIlImeFa0pOly3zMdsPDMNw3DTFoSUyx/MWxKlEs1zc2AeODInZCFDQuPKsdvk8UOK4PNXiUlBMiZmJDZmSWUBcOW8+ogOPcW4wcXizMNMygANgLA784k4nimGKgmbKUopBBUFBLnMqvPulI0sfOv4bKrmNGt9T6QY8BMxROdIBL1BN6wC4yRgSHlTJqTR0rANHFiNRECXhArwzE9FFvWLJPZP/wB5ILgVQprVt+GKzH8KmSqrHdLEKFR6i3m0AQ9n8QaplqWDqhlv/wASX8oh4rATJZZctaD/AHJKfnDJeKUkulSkncU+Ii7k9u8WkZTNMxP9MwBfR81YDOkx5t4157ayZoAn4SVq60UNmt8YdicJg58hX8Mg+9QCtQZu4mqleQ2tzvAZAIdgA5NAAKvGl4v2VKcbJwCfGlEsTCBZSh72YTWyUqvsiJ3so4KnE8SkuxTKecf+jw//AHKDG69nHD/4vG8Rx81FJqlSpR/tUSFZeiEoS/MwGM7IcJTMxMzGFeb3CVTO8FAZwBkc7UNmbL0irV2iMkELTmmqOYDwhqZSoipoKDm/XpPtAwkvh3DMQmSMvvZstA6s5/7CfWOHTsctS86i6qVLGwAA8gGgOlyuGz/cIxMxKES1EeFVGNnSXAq2vleHZGcsoEiwdVNK6bD05RlsH7QJuRMucM0tJBASwa+hobxb4Lj+FmAd/wB2yqZ7mnKnnZmGlQmp75OXMFJFGvWzh3AtTmIkYLvKSDmS9yNi1w9tfOLnsJwSXiZk9WKRLmSUIBSHcM+cFRBYslDiupivSVKqE0NUgAAXJbNcaX20aAP7tOZJIKqeENQgFvKjsWJiUSXIJUQGFQxJcAgv9PpEOWtWdLJCXBubVLg0pbpSLCVMCSM5UTumzGlXZhzgOS8d4j7z+WnwguTubUiFhnDEtrCS5LXpElDAgdYAyV6uIIbfnSIanTUQULer/KAKFMaOCLMWZucdu9mHtI/iQMLiVfzgGlrJ/wBQCuU/3ga/qA3d+IHf6Q7DTiggpJSoEEEUIIqCDoxaA+n+0fZaRjpXu56cwBdJFFJLM6T9C4jmnFPYSEJUqRiVG5CVpSPVQNOrRtPZ928TjpQQsgYhA7wtnA/Wn6jToY0vECfdra+VTdWMB8ucU4NNlTMipaszsyQVAnYFIIJrYOaxAmyFIUULGVSSUqBDEEEgg+cbjhPtGmYRGNlMD7xUxUmn+nNUcpUDZgKtuOZjM9ouMjFT/epllBWlANQp1JSlCiCBqQ9a1gKyRMyqSpgWILGxatdxGl7RdvsTjEe4VklynDplg95qjMSSSBdgw3dg2flYRw5t+PEmVhwlzTlz6QBVIDMEnoDXygsrGFjVrNX5fCIU1ZHIHm/pDkqe3XlTcQFrKWS1TUbW0r58tokIxndV32JoSU+IOPppyipw0x7hTVHXaJMxIyOXo2hFzAGxPZ6ROcgKlKJLFIdJLhhloBrZvtnMbwKZKqQFI/qTUeYunzjUS54I6Oqz35GkSUTXBW4pWgbWg16wHPlrENCyLEihDgmxp8qNGp7XYSUBnCUpmOB3O6DqXTZ7VpeMzIIzDN4XD9NRXlAaDsb2g/g0Y2Yn/UXhzJll6hUxSQT5JCldQI2Xs89oicBgZaFpKwudNoCHShKUWc/1KV6GOXKUkuEqYGveDV27rjoflB8Jh1fy1EdwrCKEO9CRldxQ3ZoDoftu46Zi8LKZk5DOWkEeKZQV5JB9Y5fMSirE+YA9WjV9syrG48CWc6l5UihTQd1NDUFqtFZi+wmMlqKfclbM5Qyh3g4HW8BUIwS1eEZulflB5HB5plqmlJEtJYqU6Q92c61HqIjz8PMkqZaVy1jRQKT8axsuzfbfFIw6cL733cklSzMCQVgF8wzKBD6jV9YDpPY+Z7vg06e2UTEEIfYgSQfXNXnFFKymWnK6dVKG4BLFxXxNyNxcxoMTgU4PhkqShInifNz5Z6lIOXKFMFSikpKSzEJbcaxTS5aPdrAQuWpySFzUTUm7DMEIUz/1AmA8vC95JGjuzB6hxs9w552iTLXXvJU9LVzNvoCQTyu8CVJKwzM5c0YvUv0AYE8yIBODrQElTHM+wcPTQUOzVgOUSklnLv6/m8OQT0vHkn4VvCpnVqfnAEB/POPNlrHnIF4MhW5gFRemsOCfjDEUURvCA6QFxwTiC5S0LlqKZks5kkH1psRRtXO8fQXZbtZLx0nOkhMxFJqNUnf/AGnQ9RcR82YTEBMwE2sYtsNxGdIUVyFqQVpUgkNVKgxd6bfA3gIXaTiUufjcRNSlkLWspAYdD5s56mISsPlRMcsULS3nmfnoPSBS80qYlZT4FJI2oaB9ixEGx+P94Ziv/UmKWfVwOlT8IA+AJKNC5LwQoY6N8uTCHcNxSVIysElNG3fWtq/OJXvEu1Omn7/vAV02W+1dq8vmIdIlf20ETVMpgQPL7aQOSkAbWI69IBqcMoEDKWcf5iYvDuCKg2Hl1DPBpEt6OQq4NhTYdHaCcQ4mmUglYJUKBL0Nq+g9YBsuUa6pAFRT6jSsJJ4hKTMAM5LuauByufvGf4ljp5LTQtNzlLgAGtEny+EQv5Z/UoeQ+MBZ9r5hzywVAhiQ1dWv0EVfAeFKxWJkyE097MSh9nLE+Qc+UdJ9mvZbhOIkhWJnJGJExRCFTPdpyjwjKWCwfF8DHYJfZXD+/RiBh8OFpfLNQnIqoy/poqhN4D5g7Z8ERg8biMPKKjLlrypK/FVKTUgAakO2kQ+HS1idJUhKlKzApCQVE5S9AOYMaX2hrlKx06cmYmcmdMJIrmQU90pOhFKEGoazQzsjgkAy5snGS5WKClZZU50oygeFS2YFbsDa9jAW3D/Z2uauQtKpkhQSFPMQc+YFwSlwRQXeN7iZacPIUhS1TFFu8QHUo27oYACtNBGf/wDEgWUz5uIlJmOBkQpRQQA/iSkkGwfKdekMx2NTOm5s2VIKP1XJarsDro1oCxnzwtKUlIUDcTBnGjEg879DaOfCUcRMwyCkS5ZxIQJaUlIdRAUoAuGYGka5OrkglTkAkh22+Hno5ib2Kw/8TxYOcww8tax/uWoSkm+iAWgLr2kzSmbhZYSlspIewUVD/H2vFHKQL1LAUoWuWcJdxS9b7wLtDxL+Ix2JWVjKicUywo0GRpZycyUEuIFhpncLM4zEjNvUqqz0Yb1fSgOnnvDukkHM7uGcuCWfRvMbR6XPJWbkCreEm4oa0rtAJuJJWVBIYh6MSKM4IuWBrBJcxWZRQdOgbMNP7WFtIDl4kfjwqJVR5tChIJdj9oPh1g66b/BoBQkNQnzEIJTPBFlqsR6esLKUH/PzeAikEesGU194NMw4JpUfB4DKU1D5coC4wuClqSlctKioEOCrUXsLPYxLmSwfCAzeh5bxU4DHKlLzDoQ9x99jEwTWUSh8iiWJ9W6tAWnZzismSubKxKAvD4hHupqmBUirpmJP9qmU3JxUNGS4lgTInTJRIVkUU5ksUqGikkUIIZQ5ERbY6TmAKR1EU06Wx+kA7A4jKt/I00OsXqJgrbr9tYzbxb4DFZkhNXDDS2jQEhQGyfrXSDhL1AAI5ipOvrrDUpNaMN9PKH4dL0oajzZqebwEuXowPdfQV3r6eggHFeDqWULCgADRKnD6kg2NtXFKxKw4d3D1NvgOnSLNUrKjkCFBi9zViavW27wFBxX+JUXVLWpLv3e+B0yu3RhGexGTUZT+V5dI6FO4mjD5ivMQ3dq5W4rsWBvXbcCI3DeBzeKKKpoyy00FK7sVXPkdYDnKyLJJOv40T8B2ixWHpInzZYNGQtSadBr8Y7V2e9mciQCpQzLNiW7o5feLDEdkpS0FAQ4LPZLtYEirQHzfNxZUe8STzqY0XZ32e4vGMoIEqV/WsEAj+1IDq625x9G8L7OSpUsJ93LAoe6kOSNSWvS8SsbklpUshkpDlSiAkDmTQecBzLs57GsKhjOzzCBU5ilBO2VLFqakxtMJ7OOHAJUnDy3uCHfqS9Yy/Hfa7hJIUJZM9egl+B9MyzTe2aOccW9q+PnJUhC0yUHSWkZgOUwuoHmGgLztHxrDYbF4iRLc5FsKs2UOQFVc5iQS412jQeynGpCeJ44jwjMxZ8stCiOjnNrVo4rNx61eMlR3UHPqaxacNxaEyVK96UTMwGROcZ0mpLg5WDCh3gNfgllKUlVSoZlMH8XeUX5kl4nSplEggm5VRw12AJFW1fzjGYrELJBQs3DkF6bMIucD2sWEgTEGaUg95JCVM1EqSzMCDUMfSA0S5Etc2VLnqEoLKUywEFZJUB7sISFOQWY7VELj8KiUspRNTNpUywU3dwoKTcED8eNV2M4ss4bBLVi0KUqXPnLlqZso7stIGUFGRdHBAOVfi0wn8ydMM1M1GYnMUqT3QVuSGZx3iaE9XrAc6kAmnz+5g6ZVWKa1qDApaCA9fpEqXNqGq8B5MwjmKO/7wstALlJ8r+kHWA1QObGsCTLItWAeicQav5wk9uvPaEnDNYVhMKcwYvAOwyxrcctN4PKxORWhe43/AH5wIyiGqX+UeVMe9/y0BZlYUHT4dRR/8xAxWGY0fcwOTMIsfKJ8pYWK0I/KPeAo10j2HmlK0kXcQbFS2JFIjpvrS35pAaQOAXPTrvBElrXvT6fC0Z446Y75lc63i4wGMzqSoDvCpHnvtAWuHxFLaC1PrtGo7M8AOMmAEFMtNVEDUGiQ++/yjDY7i4lqZs51BoA+hbWNh2V9tAw4TLmYRAlihMpSgrqyyQo/9QgOof8Al3gVJY4ZIJ/UCoKPVQLxJw3ZqXhkNJSyRpc+sH7O9qsNjpefDzQtvEmy0vopBqPlsTFvAZzEZiKCBzUNT8PSJ/EpSkEe7Hi+EVqZChWbND75WbVmB2gJuBJyj5kEfCKftL2Gk49CROCphTmYlRF9gnuiwammsHxc1KRnMxam/uCUn1aK+Xj8VNTmkSsyGcLSrM7ULEEAqfRzYwGI4r7EJZze4nLQdljOOj0O28ZXHeyTiMpymXLmgP4VD5LYx0vH8Y738zFnCqAYomy0pqzuMzEnW500vUcU7eTJc2XKkYnDzVLNAM3kFFKlJD20gONY/hk+QSJ0qZLuO+kpHkTQ+UJKwrszG2rG/o8dmTxjGTMxme5VcGWXIboQRyJ9Yy3HOyxxCypCcPJs/uwfVgA99A9YDATMOoEs4+B30hTiV2NfUt53jXYn2dKSARPGbYBx6hThw3rFbO7KYtAByCYN5ZBNL92iqNAWvEvaMvGEZsmHUJKcOBLScpQVZlFnZJokBLEAExednkCYVS1JqUnKWdzdiWpam3mIalUmV2eWheRGImzCcqkgTGQtLBld4UFDz6xI4RhFEJmkNmQwli7daOXufhAc1B0cmJiE7n4RXSSb1EWEua58TFvz5wBMtf083EIqXa0KV3LiGypupYQDkpfT8+8NAyrcW+sOQodaw5IcfL7wBJ5dr+bRFILwqU1rUwZUu0AFBJPP51+EeU/KCCWG1eGzjo77H6GAiziTA0pMPmQ30gPKBs0OkzVIIUkkEG/58oYomFFIDx1OphyXaGF4IhPSAk8O4tOw81M2StUtabKTQ+ehHIuDqDH0b7Oe3SeJYclQCZ8phNSLVstP9qmNNCCNifmxYa92i57D9qlcPxiJ9SiqZiRdSDe9HBAUOYEB132ue0NeBMqTIy+9WCtRU5ypfKmgIuc3/GOMY/tbi5xJXPVUMQO6G1DJaBdqO0K8bipmIXQrU4FwlIolI6JA+J1iqzQHpsxRFXLUqX9HjT+z72kzuGTWrMw6y8yV/wDpGiV/A2OhGUKiPwRHMBv/AGm9pcHj5nv5C5mdRCVIWkgZQlgpqgKBGhLg9Y5+lRBcFiK+YhWYGNF2N4B71ZnTUvJlkOGPfP8ASKNShI29YDfYPiGZEskgslJUkhqqFjd6h3awialOYKbXmGDtXpbS0VxxSSolQKQo7g9aHvAV1o2sWyJAXQMzXN2aoZ6nz5QDJCChBysojKU1cEEEb6QstGVaSSwV5Odcu1BY79YZMxBIBAGUVenht8xWugh8zvGWwoA5BIodTVxWjQC5QFnPRCqFw5Nqjcfvyh60DIo2LFsoJHJns516xFmTWU9d2qWDNpy+fOJeD7ymCnsqtt25G55ecBxVSan82iVLPePQx6PQEjD3MHyhhSPR6AiD6woMej0AX9R6fSEKi58o9HoBM1YHjDHo9ARQfz1hZYj0egCBIhoELHoBJf2gssUj0egFmxHJr5R6PQDFwqbR6PQEcQDSPR6AQR0/hSAOHYQgAE3I/wBxj0egLzFIASFAAFkVF6qINeYoYZLUcxrpMj0egBcM8Mw6hNOXcf5xIlTDkBcvWutl6+Qj0egPLWRKBBLm51PiiRgD/MX/APGf+4n5x6P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5" y="1895475"/>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2" name="9 Marcador de contenido"/>
          <p:cNvSpPr txBox="1">
            <a:spLocks/>
          </p:cNvSpPr>
          <p:nvPr/>
        </p:nvSpPr>
        <p:spPr bwMode="auto">
          <a:xfrm>
            <a:off x="392429" y="1617395"/>
            <a:ext cx="4912996"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Network analysis originated many years ago.</a:t>
            </a:r>
          </a:p>
          <a:p>
            <a:pPr>
              <a:spcBef>
                <a:spcPct val="20000"/>
              </a:spcBef>
            </a:pPr>
            <a:endParaRPr lang="en-US" b="1" dirty="0">
              <a:latin typeface="+mn-lt"/>
              <a:cs typeface="+mn-cs"/>
            </a:endParaRPr>
          </a:p>
          <a:p>
            <a:pPr marL="285750" indent="-285750">
              <a:spcBef>
                <a:spcPct val="20000"/>
              </a:spcBef>
              <a:buFont typeface="Arial" pitchFamily="34" charset="0"/>
              <a:buChar char="•"/>
            </a:pPr>
            <a:r>
              <a:rPr lang="en-US" dirty="0" smtClean="0">
                <a:solidFill>
                  <a:schemeClr val="bg1">
                    <a:lumMod val="65000"/>
                  </a:schemeClr>
                </a:solidFill>
                <a:latin typeface="+mn-lt"/>
                <a:cs typeface="+mn-cs"/>
              </a:rPr>
              <a:t>In the nineteen century Gustav Kirchhoff initiated the theory of electrical networks.</a:t>
            </a:r>
          </a:p>
          <a:p>
            <a:pPr marL="285750" indent="-285750">
              <a:spcBef>
                <a:spcPct val="20000"/>
              </a:spcBef>
              <a:buFont typeface="Arial" pitchFamily="34" charset="0"/>
              <a:buChar char="•"/>
            </a:pPr>
            <a:r>
              <a:rPr lang="en-US" dirty="0" smtClean="0">
                <a:solidFill>
                  <a:schemeClr val="bg1">
                    <a:lumMod val="65000"/>
                  </a:schemeClr>
                </a:solidFill>
                <a:latin typeface="+mn-lt"/>
                <a:cs typeface="+mn-cs"/>
              </a:rPr>
              <a:t>Kirchhoff was the first person who define the  flow conservation equations, one of the milestones of network flow theory.</a:t>
            </a:r>
          </a:p>
          <a:p>
            <a:pPr marL="285750" indent="-285750">
              <a:spcBef>
                <a:spcPct val="20000"/>
              </a:spcBef>
              <a:buFont typeface="Arial" pitchFamily="34" charset="0"/>
              <a:buChar char="•"/>
            </a:pPr>
            <a:endParaRPr lang="en-US" dirty="0">
              <a:latin typeface="+mn-lt"/>
              <a:cs typeface="+mn-cs"/>
            </a:endParaRPr>
          </a:p>
          <a:p>
            <a:pPr marL="285750" indent="-285750">
              <a:spcBef>
                <a:spcPct val="20000"/>
              </a:spcBef>
              <a:buFont typeface="Arial" pitchFamily="34" charset="0"/>
              <a:buChar char="•"/>
            </a:pPr>
            <a:r>
              <a:rPr lang="en-US" dirty="0" smtClean="0">
                <a:latin typeface="+mn-lt"/>
                <a:cs typeface="+mn-cs"/>
              </a:rPr>
              <a:t>After the invention of the </a:t>
            </a:r>
            <a:r>
              <a:rPr lang="en-US" dirty="0">
                <a:latin typeface="+mn-lt"/>
                <a:cs typeface="+mn-cs"/>
              </a:rPr>
              <a:t>telephone in the 19th </a:t>
            </a:r>
            <a:r>
              <a:rPr lang="en-US" dirty="0" smtClean="0">
                <a:latin typeface="+mn-lt"/>
                <a:cs typeface="+mn-cs"/>
              </a:rPr>
              <a:t>century by Alexander Graham Bell, the resulting applications gave the network analysis a great stimulus.</a:t>
            </a:r>
            <a:endParaRPr lang="en-US" dirty="0">
              <a:latin typeface="+mn-lt"/>
              <a:cs typeface="+mn-cs"/>
            </a:endParaRPr>
          </a:p>
          <a:p>
            <a:pPr marL="285750" indent="-285750">
              <a:spcBef>
                <a:spcPct val="20000"/>
              </a:spcBef>
              <a:buFont typeface="Arial" pitchFamily="34" charset="0"/>
              <a:buChar char="•"/>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Tree>
    <p:extLst>
      <p:ext uri="{BB962C8B-B14F-4D97-AF65-F5344CB8AC3E}">
        <p14:creationId xmlns:p14="http://schemas.microsoft.com/office/powerpoint/2010/main" val="1558213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a:t>
            </a:r>
          </a:p>
        </p:txBody>
      </p:sp>
      <p:sp>
        <p:nvSpPr>
          <p:cNvPr id="3" name="Slide Number Placeholder 2"/>
          <p:cNvSpPr>
            <a:spLocks noGrp="1"/>
          </p:cNvSpPr>
          <p:nvPr>
            <p:ph type="sldNum" sz="quarter" idx="12"/>
          </p:nvPr>
        </p:nvSpPr>
        <p:spPr/>
        <p:txBody>
          <a:bodyPr/>
          <a:lstStyle/>
          <a:p>
            <a:fld id="{DB1330BE-7158-49B9-A262-FD7BFE428748}" type="slidenum">
              <a:rPr lang="en-US" smtClean="0"/>
              <a:pPr/>
              <a:t>40</a:t>
            </a:fld>
            <a:endParaRPr lang="en-US"/>
          </a:p>
        </p:txBody>
      </p:sp>
      <p:sp>
        <p:nvSpPr>
          <p:cNvPr id="4" name="Content Placeholder 3"/>
          <p:cNvSpPr>
            <a:spLocks noGrp="1"/>
          </p:cNvSpPr>
          <p:nvPr>
            <p:ph sz="quarter" idx="1"/>
          </p:nvPr>
        </p:nvSpPr>
        <p:spPr/>
        <p:txBody>
          <a:bodyPr/>
          <a:lstStyle/>
          <a:p>
            <a:r>
              <a:rPr lang="en-US" dirty="0"/>
              <a:t>The main idea is to extract the concealed information from brain data, to distinguish a healthy subject from a Parkinson patient.</a:t>
            </a:r>
          </a:p>
          <a:p>
            <a:r>
              <a:rPr lang="en-US" dirty="0"/>
              <a:t>The data collected from the brain, for the above mentioned classification, is in the form of brain images, commonly known as fMRI.</a:t>
            </a:r>
          </a:p>
          <a:p>
            <a:r>
              <a:rPr lang="en-US" dirty="0"/>
              <a:t>In order to compare results (from different patients and controls), we have used standard template from </a:t>
            </a:r>
            <a:r>
              <a:rPr lang="fr-FR" dirty="0"/>
              <a:t>Montréal </a:t>
            </a:r>
            <a:r>
              <a:rPr lang="fr-FR" dirty="0" err="1"/>
              <a:t>Neurological</a:t>
            </a:r>
            <a:r>
              <a:rPr lang="fr-FR" dirty="0"/>
              <a:t> Institute (MNI).</a:t>
            </a:r>
            <a:endParaRPr lang="en-US" dirty="0"/>
          </a:p>
        </p:txBody>
      </p:sp>
    </p:spTree>
    <p:extLst>
      <p:ext uri="{BB962C8B-B14F-4D97-AF65-F5344CB8AC3E}">
        <p14:creationId xmlns:p14="http://schemas.microsoft.com/office/powerpoint/2010/main" val="1406060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Complexities</a:t>
            </a:r>
          </a:p>
        </p:txBody>
      </p:sp>
      <p:sp>
        <p:nvSpPr>
          <p:cNvPr id="3" name="Slide Number Placeholder 2"/>
          <p:cNvSpPr>
            <a:spLocks noGrp="1"/>
          </p:cNvSpPr>
          <p:nvPr>
            <p:ph type="sldNum" sz="quarter" idx="12"/>
          </p:nvPr>
        </p:nvSpPr>
        <p:spPr/>
        <p:txBody>
          <a:bodyPr/>
          <a:lstStyle/>
          <a:p>
            <a:fld id="{DB1330BE-7158-49B9-A262-FD7BFE428748}" type="slidenum">
              <a:rPr lang="en-US" smtClean="0"/>
              <a:pPr/>
              <a:t>41</a:t>
            </a:fld>
            <a:endParaRPr lang="en-US"/>
          </a:p>
        </p:txBody>
      </p:sp>
      <p:sp>
        <p:nvSpPr>
          <p:cNvPr id="4" name="Content Placeholder 3"/>
          <p:cNvSpPr>
            <a:spLocks noGrp="1"/>
          </p:cNvSpPr>
          <p:nvPr>
            <p:ph sz="quarter" idx="1"/>
          </p:nvPr>
        </p:nvSpPr>
        <p:spPr/>
        <p:txBody>
          <a:bodyPr/>
          <a:lstStyle/>
          <a:p>
            <a:r>
              <a:rPr lang="en-US" dirty="0"/>
              <a:t>Noise is inevitable in any data collection method. fMRI data suffers from the noise too.  </a:t>
            </a:r>
          </a:p>
          <a:p>
            <a:r>
              <a:rPr lang="en-US" dirty="0"/>
              <a:t>Noise filtering is a crucial step before the actual analysis. </a:t>
            </a:r>
          </a:p>
          <a:p>
            <a:r>
              <a:rPr lang="en-US" dirty="0"/>
              <a:t>We have used discrete wavelet transform to remove noise from the data.</a:t>
            </a:r>
          </a:p>
        </p:txBody>
      </p:sp>
    </p:spTree>
    <p:extLst>
      <p:ext uri="{BB962C8B-B14F-4D97-AF65-F5344CB8AC3E}">
        <p14:creationId xmlns:p14="http://schemas.microsoft.com/office/powerpoint/2010/main" val="1506516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Brain Network Analysis in PD fMRI Data </a:t>
            </a:r>
          </a:p>
        </p:txBody>
      </p:sp>
      <p:sp>
        <p:nvSpPr>
          <p:cNvPr id="3" name="Content Placeholder 2"/>
          <p:cNvSpPr>
            <a:spLocks noGrp="1"/>
          </p:cNvSpPr>
          <p:nvPr>
            <p:ph sz="quarter" idx="1"/>
          </p:nvPr>
        </p:nvSpPr>
        <p:spPr/>
        <p:txBody>
          <a:bodyPr>
            <a:normAutofit/>
          </a:bodyPr>
          <a:lstStyle/>
          <a:p>
            <a:r>
              <a:rPr lang="en-US" dirty="0"/>
              <a:t>We have analyzed fMRI data in 15 healthy controls and 14 Parkinson (PD) patients .</a:t>
            </a:r>
          </a:p>
          <a:p>
            <a:r>
              <a:rPr lang="en-US" dirty="0"/>
              <a:t>The networks were constructed from functional Magnetic Resonance Imaging (fMRI) data recordings.</a:t>
            </a:r>
          </a:p>
          <a:p>
            <a:r>
              <a:rPr lang="en-US" dirty="0"/>
              <a:t>Small world properties, in particular network efficiency, were studied in obtained networks.</a:t>
            </a:r>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42</a:t>
            </a:fld>
            <a:endParaRPr lang="en-US"/>
          </a:p>
        </p:txBody>
      </p:sp>
    </p:spTree>
    <p:extLst>
      <p:ext uri="{BB962C8B-B14F-4D97-AF65-F5344CB8AC3E}">
        <p14:creationId xmlns:p14="http://schemas.microsoft.com/office/powerpoint/2010/main" val="2561196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Magnetic Resonance Imaging</a:t>
            </a:r>
          </a:p>
        </p:txBody>
      </p:sp>
      <p:sp>
        <p:nvSpPr>
          <p:cNvPr id="3" name="Content Placeholder 2"/>
          <p:cNvSpPr>
            <a:spLocks noGrp="1"/>
          </p:cNvSpPr>
          <p:nvPr>
            <p:ph sz="quarter" idx="1"/>
          </p:nvPr>
        </p:nvSpPr>
        <p:spPr>
          <a:xfrm>
            <a:off x="457200" y="1588316"/>
            <a:ext cx="8229600" cy="1524001"/>
          </a:xfrm>
        </p:spPr>
        <p:txBody>
          <a:bodyPr>
            <a:normAutofit/>
          </a:bodyPr>
          <a:lstStyle/>
          <a:p>
            <a:r>
              <a:rPr lang="en-US" sz="2800" dirty="0"/>
              <a:t>Blood flow level as an indicator of neuronal activity.</a:t>
            </a:r>
          </a:p>
          <a:p>
            <a:r>
              <a:rPr lang="en-US" sz="2800" dirty="0"/>
              <a:t>Representation of values of signal in spatial voxels  as 2D and 3D images.</a:t>
            </a:r>
          </a:p>
          <a:p>
            <a:endParaRPr lang="en-US" dirty="0"/>
          </a:p>
          <a:p>
            <a:pPr>
              <a:buNone/>
            </a:pP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4495800" y="3340916"/>
            <a:ext cx="3429000" cy="2831284"/>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143000" y="3340916"/>
            <a:ext cx="2371458" cy="2819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B1330BE-7158-49B9-A262-FD7BFE428748}" type="slidenum">
              <a:rPr lang="en-US" smtClean="0"/>
              <a:pPr/>
              <a:t>43</a:t>
            </a:fld>
            <a:endParaRPr lang="en-US"/>
          </a:p>
        </p:txBody>
      </p:sp>
    </p:spTree>
    <p:extLst>
      <p:ext uri="{BB962C8B-B14F-4D97-AF65-F5344CB8AC3E}">
        <p14:creationId xmlns:p14="http://schemas.microsoft.com/office/powerpoint/2010/main" val="381645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fMRI Data</a:t>
            </a:r>
          </a:p>
        </p:txBody>
      </p:sp>
      <p:sp>
        <p:nvSpPr>
          <p:cNvPr id="6" name="Rectangle 5"/>
          <p:cNvSpPr/>
          <p:nvPr/>
        </p:nvSpPr>
        <p:spPr>
          <a:xfrm>
            <a:off x="5943600" y="24384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2" cstate="print"/>
          <a:srcRect/>
          <a:stretch>
            <a:fillRect/>
          </a:stretch>
        </p:blipFill>
        <p:spPr bwMode="auto">
          <a:xfrm>
            <a:off x="990600" y="2247900"/>
            <a:ext cx="3463983" cy="2781300"/>
          </a:xfrm>
          <a:prstGeom prst="rect">
            <a:avLst/>
          </a:prstGeom>
          <a:noFill/>
          <a:ln w="9525">
            <a:noFill/>
            <a:miter lim="800000"/>
            <a:headEnd/>
            <a:tailEnd/>
          </a:ln>
        </p:spPr>
      </p:pic>
      <p:cxnSp>
        <p:nvCxnSpPr>
          <p:cNvPr id="28" name="Straight Arrow Connector 27"/>
          <p:cNvCxnSpPr/>
          <p:nvPr/>
        </p:nvCxnSpPr>
        <p:spPr>
          <a:xfrm rot="5400000" flipH="1" flipV="1">
            <a:off x="-1066800" y="3810000"/>
            <a:ext cx="3352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09600" y="5486400"/>
            <a:ext cx="4648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09600" y="4648200"/>
            <a:ext cx="12954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5800" y="1981200"/>
            <a:ext cx="457200" cy="381000"/>
          </a:xfrm>
          <a:prstGeom prst="rect">
            <a:avLst/>
          </a:prstGeom>
          <a:noFill/>
        </p:spPr>
        <p:txBody>
          <a:bodyPr wrap="square" rtlCol="0">
            <a:spAutoFit/>
          </a:bodyPr>
          <a:lstStyle/>
          <a:p>
            <a:r>
              <a:rPr lang="en-US" dirty="0"/>
              <a:t>Z</a:t>
            </a:r>
          </a:p>
        </p:txBody>
      </p:sp>
      <p:sp>
        <p:nvSpPr>
          <p:cNvPr id="36" name="TextBox 35"/>
          <p:cNvSpPr txBox="1"/>
          <p:nvPr/>
        </p:nvSpPr>
        <p:spPr>
          <a:xfrm>
            <a:off x="6400800" y="4495800"/>
            <a:ext cx="457200" cy="369332"/>
          </a:xfrm>
          <a:prstGeom prst="rect">
            <a:avLst/>
          </a:prstGeom>
          <a:noFill/>
        </p:spPr>
        <p:txBody>
          <a:bodyPr wrap="square" rtlCol="0">
            <a:spAutoFit/>
          </a:bodyPr>
          <a:lstStyle/>
          <a:p>
            <a:endParaRPr lang="en-US"/>
          </a:p>
        </p:txBody>
      </p:sp>
      <p:sp>
        <p:nvSpPr>
          <p:cNvPr id="38" name="TextBox 37"/>
          <p:cNvSpPr txBox="1"/>
          <p:nvPr/>
        </p:nvSpPr>
        <p:spPr>
          <a:xfrm>
            <a:off x="1524000" y="4343400"/>
            <a:ext cx="457200" cy="338554"/>
          </a:xfrm>
          <a:prstGeom prst="rect">
            <a:avLst/>
          </a:prstGeom>
          <a:noFill/>
        </p:spPr>
        <p:txBody>
          <a:bodyPr wrap="square" rtlCol="0">
            <a:spAutoFit/>
          </a:bodyPr>
          <a:lstStyle/>
          <a:p>
            <a:r>
              <a:rPr lang="en-US" sz="1600" dirty="0"/>
              <a:t>X</a:t>
            </a:r>
          </a:p>
        </p:txBody>
      </p:sp>
      <p:sp>
        <p:nvSpPr>
          <p:cNvPr id="39" name="TextBox 38"/>
          <p:cNvSpPr txBox="1"/>
          <p:nvPr/>
        </p:nvSpPr>
        <p:spPr>
          <a:xfrm>
            <a:off x="4953000" y="5562600"/>
            <a:ext cx="457200" cy="381000"/>
          </a:xfrm>
          <a:prstGeom prst="rect">
            <a:avLst/>
          </a:prstGeom>
          <a:noFill/>
        </p:spPr>
        <p:txBody>
          <a:bodyPr wrap="square" rtlCol="0">
            <a:spAutoFit/>
          </a:bodyPr>
          <a:lstStyle/>
          <a:p>
            <a:r>
              <a:rPr lang="en-US" dirty="0"/>
              <a:t>Y</a:t>
            </a:r>
          </a:p>
        </p:txBody>
      </p:sp>
      <p:sp>
        <p:nvSpPr>
          <p:cNvPr id="40" name="TextBox 39"/>
          <p:cNvSpPr txBox="1"/>
          <p:nvPr/>
        </p:nvSpPr>
        <p:spPr>
          <a:xfrm>
            <a:off x="304800" y="5486400"/>
            <a:ext cx="457200" cy="381000"/>
          </a:xfrm>
          <a:prstGeom prst="rect">
            <a:avLst/>
          </a:prstGeom>
          <a:noFill/>
        </p:spPr>
        <p:txBody>
          <a:bodyPr wrap="square" rtlCol="0">
            <a:spAutoFit/>
          </a:bodyPr>
          <a:lstStyle/>
          <a:p>
            <a:r>
              <a:rPr lang="en-US" dirty="0"/>
              <a:t>0</a:t>
            </a:r>
          </a:p>
        </p:txBody>
      </p:sp>
      <p:sp>
        <p:nvSpPr>
          <p:cNvPr id="41" name="Rectangle 40"/>
          <p:cNvSpPr/>
          <p:nvPr/>
        </p:nvSpPr>
        <p:spPr>
          <a:xfrm>
            <a:off x="3505200" y="36576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rved Down Arrow 42"/>
          <p:cNvSpPr/>
          <p:nvPr/>
        </p:nvSpPr>
        <p:spPr>
          <a:xfrm>
            <a:off x="3505200" y="3200400"/>
            <a:ext cx="2514600" cy="381000"/>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4191000" y="2785326"/>
            <a:ext cx="914400" cy="369332"/>
          </a:xfrm>
          <a:prstGeom prst="rect">
            <a:avLst/>
          </a:prstGeom>
          <a:noFill/>
        </p:spPr>
        <p:txBody>
          <a:bodyPr wrap="square" rtlCol="0">
            <a:spAutoFit/>
          </a:bodyPr>
          <a:lstStyle/>
          <a:p>
            <a:r>
              <a:rPr lang="en-US" dirty="0"/>
              <a:t>(x, y, z)</a:t>
            </a:r>
          </a:p>
        </p:txBody>
      </p:sp>
      <p:pic>
        <p:nvPicPr>
          <p:cNvPr id="2054" name="Picture 6"/>
          <p:cNvPicPr>
            <a:picLocks noChangeAspect="1" noChangeArrowheads="1"/>
          </p:cNvPicPr>
          <p:nvPr/>
        </p:nvPicPr>
        <p:blipFill>
          <a:blip r:embed="rId3" cstate="print"/>
          <a:srcRect/>
          <a:stretch>
            <a:fillRect/>
          </a:stretch>
        </p:blipFill>
        <p:spPr bwMode="auto">
          <a:xfrm>
            <a:off x="6172200" y="2286000"/>
            <a:ext cx="2438400" cy="304800"/>
          </a:xfrm>
          <a:prstGeom prst="rect">
            <a:avLst/>
          </a:prstGeom>
          <a:noFill/>
          <a:ln w="9525">
            <a:noFill/>
            <a:miter lim="800000"/>
            <a:headEnd/>
            <a:tailEnd/>
          </a:ln>
        </p:spPr>
      </p:pic>
      <p:sp>
        <p:nvSpPr>
          <p:cNvPr id="47" name="Rectangle 46"/>
          <p:cNvSpPr/>
          <p:nvPr/>
        </p:nvSpPr>
        <p:spPr>
          <a:xfrm>
            <a:off x="5943600" y="27432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43600" y="2999232"/>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43600" y="32766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43600" y="36576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43600" y="39624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43600" y="42672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943600" y="46482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p:cNvPicPr>
            <a:picLocks noChangeAspect="1" noChangeArrowheads="1"/>
          </p:cNvPicPr>
          <p:nvPr/>
        </p:nvPicPr>
        <p:blipFill>
          <a:blip r:embed="rId4" cstate="print"/>
          <a:srcRect/>
          <a:stretch>
            <a:fillRect/>
          </a:stretch>
        </p:blipFill>
        <p:spPr bwMode="auto">
          <a:xfrm>
            <a:off x="6172200" y="2590800"/>
            <a:ext cx="2590800" cy="457200"/>
          </a:xfrm>
          <a:prstGeom prst="rect">
            <a:avLst/>
          </a:prstGeom>
          <a:noFill/>
          <a:ln w="9525">
            <a:noFill/>
            <a:miter lim="800000"/>
            <a:headEnd/>
            <a:tailEnd/>
          </a:ln>
        </p:spPr>
      </p:pic>
      <p:pic>
        <p:nvPicPr>
          <p:cNvPr id="2057" name="Picture 9"/>
          <p:cNvPicPr>
            <a:picLocks noChangeAspect="1" noChangeArrowheads="1"/>
          </p:cNvPicPr>
          <p:nvPr/>
        </p:nvPicPr>
        <p:blipFill>
          <a:blip r:embed="rId5" cstate="print"/>
          <a:srcRect/>
          <a:stretch>
            <a:fillRect/>
          </a:stretch>
        </p:blipFill>
        <p:spPr bwMode="auto">
          <a:xfrm>
            <a:off x="6172200" y="2867025"/>
            <a:ext cx="2514600" cy="333375"/>
          </a:xfrm>
          <a:prstGeom prst="rect">
            <a:avLst/>
          </a:prstGeom>
          <a:noFill/>
          <a:ln w="9525">
            <a:noFill/>
            <a:miter lim="800000"/>
            <a:headEnd/>
            <a:tailEnd/>
          </a:ln>
        </p:spPr>
      </p:pic>
      <p:pic>
        <p:nvPicPr>
          <p:cNvPr id="2059" name="Picture 11"/>
          <p:cNvPicPr>
            <a:picLocks noChangeAspect="1" noChangeArrowheads="1"/>
          </p:cNvPicPr>
          <p:nvPr/>
        </p:nvPicPr>
        <p:blipFill>
          <a:blip r:embed="rId6" cstate="print"/>
          <a:srcRect/>
          <a:stretch>
            <a:fillRect/>
          </a:stretch>
        </p:blipFill>
        <p:spPr bwMode="auto">
          <a:xfrm>
            <a:off x="6172200" y="3162300"/>
            <a:ext cx="2514600" cy="266700"/>
          </a:xfrm>
          <a:prstGeom prst="rect">
            <a:avLst/>
          </a:prstGeom>
          <a:noFill/>
          <a:ln w="9525">
            <a:noFill/>
            <a:miter lim="800000"/>
            <a:headEnd/>
            <a:tailEnd/>
          </a:ln>
        </p:spPr>
      </p:pic>
      <p:pic>
        <p:nvPicPr>
          <p:cNvPr id="2060" name="Picture 12"/>
          <p:cNvPicPr>
            <a:picLocks noChangeAspect="1" noChangeArrowheads="1"/>
          </p:cNvPicPr>
          <p:nvPr/>
        </p:nvPicPr>
        <p:blipFill>
          <a:blip r:embed="rId7" cstate="print"/>
          <a:srcRect/>
          <a:stretch>
            <a:fillRect/>
          </a:stretch>
        </p:blipFill>
        <p:spPr bwMode="auto">
          <a:xfrm>
            <a:off x="6172200" y="3514725"/>
            <a:ext cx="2514600" cy="295275"/>
          </a:xfrm>
          <a:prstGeom prst="rect">
            <a:avLst/>
          </a:prstGeom>
          <a:noFill/>
          <a:ln w="9525">
            <a:noFill/>
            <a:miter lim="800000"/>
            <a:headEnd/>
            <a:tailEnd/>
          </a:ln>
        </p:spPr>
      </p:pic>
      <p:pic>
        <p:nvPicPr>
          <p:cNvPr id="2062" name="Picture 14"/>
          <p:cNvPicPr>
            <a:picLocks noChangeAspect="1" noChangeArrowheads="1"/>
          </p:cNvPicPr>
          <p:nvPr/>
        </p:nvPicPr>
        <p:blipFill>
          <a:blip r:embed="rId8" cstate="print"/>
          <a:srcRect/>
          <a:stretch>
            <a:fillRect/>
          </a:stretch>
        </p:blipFill>
        <p:spPr bwMode="auto">
          <a:xfrm>
            <a:off x="6176963" y="3843338"/>
            <a:ext cx="2586037" cy="423862"/>
          </a:xfrm>
          <a:prstGeom prst="rect">
            <a:avLst/>
          </a:prstGeom>
          <a:noFill/>
          <a:ln w="9525">
            <a:noFill/>
            <a:miter lim="800000"/>
            <a:headEnd/>
            <a:tailEnd/>
          </a:ln>
        </p:spPr>
      </p:pic>
      <p:pic>
        <p:nvPicPr>
          <p:cNvPr id="2063" name="Picture 15"/>
          <p:cNvPicPr>
            <a:picLocks noChangeAspect="1" noChangeArrowheads="1"/>
          </p:cNvPicPr>
          <p:nvPr/>
        </p:nvPicPr>
        <p:blipFill>
          <a:blip r:embed="rId9" cstate="print"/>
          <a:srcRect/>
          <a:stretch>
            <a:fillRect/>
          </a:stretch>
        </p:blipFill>
        <p:spPr bwMode="auto">
          <a:xfrm>
            <a:off x="6172200" y="4191000"/>
            <a:ext cx="2590800" cy="371475"/>
          </a:xfrm>
          <a:prstGeom prst="rect">
            <a:avLst/>
          </a:prstGeom>
          <a:noFill/>
          <a:ln w="9525">
            <a:noFill/>
            <a:miter lim="800000"/>
            <a:headEnd/>
            <a:tailEnd/>
          </a:ln>
        </p:spPr>
      </p:pic>
      <p:pic>
        <p:nvPicPr>
          <p:cNvPr id="2065" name="Picture 17"/>
          <p:cNvPicPr>
            <a:picLocks noChangeAspect="1" noChangeArrowheads="1"/>
          </p:cNvPicPr>
          <p:nvPr/>
        </p:nvPicPr>
        <p:blipFill>
          <a:blip r:embed="rId10" cstate="print"/>
          <a:srcRect/>
          <a:stretch>
            <a:fillRect/>
          </a:stretch>
        </p:blipFill>
        <p:spPr bwMode="auto">
          <a:xfrm>
            <a:off x="6172200" y="4495800"/>
            <a:ext cx="2514600" cy="457200"/>
          </a:xfrm>
          <a:prstGeom prst="rect">
            <a:avLst/>
          </a:prstGeom>
          <a:noFill/>
          <a:ln w="9525">
            <a:noFill/>
            <a:miter lim="800000"/>
            <a:headEnd/>
            <a:tailEnd/>
          </a:ln>
        </p:spPr>
      </p:pic>
      <p:sp>
        <p:nvSpPr>
          <p:cNvPr id="67" name="Rectangle 66"/>
          <p:cNvSpPr/>
          <p:nvPr/>
        </p:nvSpPr>
        <p:spPr>
          <a:xfrm>
            <a:off x="5943600" y="50292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6" name="Picture 18"/>
          <p:cNvPicPr>
            <a:picLocks noChangeAspect="1" noChangeArrowheads="1"/>
          </p:cNvPicPr>
          <p:nvPr/>
        </p:nvPicPr>
        <p:blipFill>
          <a:blip r:embed="rId11" cstate="print"/>
          <a:srcRect/>
          <a:stretch>
            <a:fillRect/>
          </a:stretch>
        </p:blipFill>
        <p:spPr bwMode="auto">
          <a:xfrm>
            <a:off x="6172200" y="4857750"/>
            <a:ext cx="2590800" cy="4000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1330BE-7158-49B9-A262-FD7BFE428748}" type="slidenum">
              <a:rPr lang="en-US" smtClean="0"/>
              <a:pPr/>
              <a:t>44</a:t>
            </a:fld>
            <a:endParaRPr lang="en-US"/>
          </a:p>
        </p:txBody>
      </p:sp>
    </p:spTree>
    <p:extLst>
      <p:ext uri="{BB962C8B-B14F-4D97-AF65-F5344CB8AC3E}">
        <p14:creationId xmlns:p14="http://schemas.microsoft.com/office/powerpoint/2010/main" val="269843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Nodes</a:t>
            </a:r>
          </a:p>
        </p:txBody>
      </p:sp>
      <p:sp>
        <p:nvSpPr>
          <p:cNvPr id="6" name="Content Placeholder 2"/>
          <p:cNvSpPr>
            <a:spLocks noGrp="1"/>
          </p:cNvSpPr>
          <p:nvPr>
            <p:ph sz="quarter" idx="1"/>
          </p:nvPr>
        </p:nvSpPr>
        <p:spPr>
          <a:xfrm>
            <a:off x="457200" y="1905000"/>
            <a:ext cx="8229600" cy="914399"/>
          </a:xfrm>
        </p:spPr>
        <p:txBody>
          <a:bodyPr>
            <a:normAutofit fontScale="77500" lnSpcReduction="20000"/>
          </a:bodyPr>
          <a:lstStyle/>
          <a:p>
            <a:r>
              <a:rPr lang="en-US" dirty="0"/>
              <a:t>In order to define nodes in the network we have used the MNI brain template which partitions the brain into 116 anatomical regions.</a:t>
            </a:r>
          </a:p>
          <a:p>
            <a:r>
              <a:rPr lang="en-US" dirty="0"/>
              <a:t>Each node in the network corresponds to one of the regions.</a:t>
            </a:r>
          </a:p>
        </p:txBody>
      </p:sp>
      <p:pic>
        <p:nvPicPr>
          <p:cNvPr id="4098" name="Picture 2"/>
          <p:cNvPicPr>
            <a:picLocks noChangeAspect="1" noChangeArrowheads="1"/>
          </p:cNvPicPr>
          <p:nvPr/>
        </p:nvPicPr>
        <p:blipFill>
          <a:blip r:embed="rId2" cstate="print"/>
          <a:srcRect/>
          <a:stretch>
            <a:fillRect/>
          </a:stretch>
        </p:blipFill>
        <p:spPr bwMode="auto">
          <a:xfrm>
            <a:off x="5020733" y="2971800"/>
            <a:ext cx="3230880" cy="2743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331382" y="3012041"/>
            <a:ext cx="2478617" cy="300775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1330BE-7158-49B9-A262-FD7BFE428748}" type="slidenum">
              <a:rPr lang="en-US" smtClean="0"/>
              <a:pPr/>
              <a:t>45</a:t>
            </a:fld>
            <a:endParaRPr lang="en-US"/>
          </a:p>
        </p:txBody>
      </p:sp>
    </p:spTree>
    <p:extLst>
      <p:ext uri="{BB962C8B-B14F-4D97-AF65-F5344CB8AC3E}">
        <p14:creationId xmlns:p14="http://schemas.microsoft.com/office/powerpoint/2010/main" val="4047801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Edges</a:t>
            </a:r>
          </a:p>
        </p:txBody>
      </p:sp>
      <p:sp>
        <p:nvSpPr>
          <p:cNvPr id="3" name="Content Placeholder 2"/>
          <p:cNvSpPr>
            <a:spLocks noGrp="1"/>
          </p:cNvSpPr>
          <p:nvPr>
            <p:ph sz="quarter" idx="1"/>
          </p:nvPr>
        </p:nvSpPr>
        <p:spPr>
          <a:xfrm>
            <a:off x="457200" y="1828800"/>
            <a:ext cx="8229600" cy="3352800"/>
          </a:xfrm>
        </p:spPr>
        <p:txBody>
          <a:bodyPr>
            <a:normAutofit/>
          </a:bodyPr>
          <a:lstStyle/>
          <a:p>
            <a:r>
              <a:rPr lang="en-US" dirty="0"/>
              <a:t>For each patient we have constructed weighted graph with nodes corresponding to MNI brain regions.</a:t>
            </a:r>
          </a:p>
          <a:p>
            <a:r>
              <a:rPr lang="en-US" dirty="0"/>
              <a:t>Weights of edges defined based on wavelet correlation between averaged neural activity over the regions.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46</a:t>
            </a:fld>
            <a:endParaRPr lang="en-US"/>
          </a:p>
        </p:txBody>
      </p:sp>
    </p:spTree>
    <p:extLst>
      <p:ext uri="{BB962C8B-B14F-4D97-AF65-F5344CB8AC3E}">
        <p14:creationId xmlns:p14="http://schemas.microsoft.com/office/powerpoint/2010/main" val="1212069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Signal Processing</a:t>
            </a:r>
          </a:p>
        </p:txBody>
      </p:sp>
      <p:sp>
        <p:nvSpPr>
          <p:cNvPr id="3" name="Content Placeholder 2"/>
          <p:cNvSpPr>
            <a:spLocks noGrp="1"/>
          </p:cNvSpPr>
          <p:nvPr>
            <p:ph sz="quarter" idx="1"/>
          </p:nvPr>
        </p:nvSpPr>
        <p:spPr>
          <a:xfrm>
            <a:off x="457200" y="1295401"/>
            <a:ext cx="8229600" cy="1676400"/>
          </a:xfrm>
        </p:spPr>
        <p:txBody>
          <a:bodyPr>
            <a:normAutofit fontScale="92500" lnSpcReduction="20000"/>
          </a:bodyPr>
          <a:lstStyle/>
          <a:p>
            <a:r>
              <a:rPr lang="en-US" dirty="0"/>
              <a:t>Apart from neural activity fMRI signals contain other non neural sources of correlation, such as:</a:t>
            </a:r>
          </a:p>
          <a:p>
            <a:pPr lvl="1"/>
            <a:r>
              <a:rPr lang="en-US" dirty="0"/>
              <a:t>Head movements during the MR session</a:t>
            </a:r>
          </a:p>
          <a:p>
            <a:pPr lvl="1"/>
            <a:r>
              <a:rPr lang="en-US" dirty="0"/>
              <a:t>Respiratory and heart rhythms</a:t>
            </a:r>
          </a:p>
          <a:p>
            <a:pPr lvl="1"/>
            <a:r>
              <a:rPr lang="en-US" dirty="0"/>
              <a:t>Other sources of noise</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 y="3105150"/>
            <a:ext cx="8001000" cy="28384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B1330BE-7158-49B9-A262-FD7BFE428748}" type="slidenum">
              <a:rPr lang="en-US" smtClean="0"/>
              <a:pPr/>
              <a:t>47</a:t>
            </a:fld>
            <a:endParaRPr lang="en-US"/>
          </a:p>
        </p:txBody>
      </p:sp>
    </p:spTree>
    <p:extLst>
      <p:ext uri="{BB962C8B-B14F-4D97-AF65-F5344CB8AC3E}">
        <p14:creationId xmlns:p14="http://schemas.microsoft.com/office/powerpoint/2010/main" val="1419351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Wavelet Transform?</a:t>
            </a:r>
          </a:p>
        </p:txBody>
      </p:sp>
      <p:sp>
        <p:nvSpPr>
          <p:cNvPr id="3" name="Content Placeholder 2"/>
          <p:cNvSpPr>
            <a:spLocks noGrp="1"/>
          </p:cNvSpPr>
          <p:nvPr>
            <p:ph sz="quarter" idx="1"/>
          </p:nvPr>
        </p:nvSpPr>
        <p:spPr>
          <a:xfrm>
            <a:off x="457200" y="1447800"/>
            <a:ext cx="8229600" cy="4191000"/>
          </a:xfrm>
        </p:spPr>
        <p:txBody>
          <a:bodyPr>
            <a:normAutofit lnSpcReduction="10000"/>
          </a:bodyPr>
          <a:lstStyle/>
          <a:p>
            <a:r>
              <a:rPr lang="en-US" dirty="0"/>
              <a:t>It has been shown that inter-regional correlations in resting state fMRI data are particularly salient at frequencies below 0.1 Hz, while most of the non neural sources of signal belong to higher frequency bands.*</a:t>
            </a:r>
          </a:p>
          <a:p>
            <a:r>
              <a:rPr lang="en-US" dirty="0"/>
              <a:t>Wavelet transform allows to decompose signal into components at different frequency bands.</a:t>
            </a:r>
          </a:p>
          <a:p>
            <a:r>
              <a:rPr lang="en-US" dirty="0"/>
              <a:t>Unlike classical Fourier transform, wavelet transform coefficients are localized both in time and frequency domains and allow to better describe finite time series with sharp pikes which is the case in brain fMRI time series.</a:t>
            </a:r>
          </a:p>
          <a:p>
            <a:endParaRPr lang="en-US" dirty="0"/>
          </a:p>
        </p:txBody>
      </p:sp>
      <p:sp>
        <p:nvSpPr>
          <p:cNvPr id="6" name="TextBox 5"/>
          <p:cNvSpPr txBox="1"/>
          <p:nvPr/>
        </p:nvSpPr>
        <p:spPr>
          <a:xfrm>
            <a:off x="762000" y="5486400"/>
            <a:ext cx="7162800" cy="523220"/>
          </a:xfrm>
          <a:prstGeom prst="rect">
            <a:avLst/>
          </a:prstGeom>
          <a:noFill/>
        </p:spPr>
        <p:txBody>
          <a:bodyPr wrap="square" rtlCol="0">
            <a:spAutoFit/>
          </a:bodyPr>
          <a:lstStyle/>
          <a:p>
            <a:r>
              <a:rPr lang="en-US" sz="1400" dirty="0"/>
              <a:t>* Salvador R, Suckling J, </a:t>
            </a:r>
            <a:r>
              <a:rPr lang="en-US" sz="1400" dirty="0" err="1"/>
              <a:t>Schwarzbauer</a:t>
            </a:r>
            <a:r>
              <a:rPr lang="en-US" sz="1400" dirty="0"/>
              <a:t> C, </a:t>
            </a:r>
            <a:r>
              <a:rPr lang="en-US" sz="1400" dirty="0" err="1"/>
              <a:t>Bullmore</a:t>
            </a:r>
            <a:r>
              <a:rPr lang="en-US" sz="1400" dirty="0"/>
              <a:t> ET (2005) Undirected graphs  of frequency-dependent functional connectivity in whole brain networks. </a:t>
            </a:r>
            <a:r>
              <a:rPr lang="en-US" sz="1400" dirty="0" err="1"/>
              <a:t>Philos</a:t>
            </a:r>
            <a:r>
              <a:rPr lang="en-US" sz="1400" dirty="0"/>
              <a:t> T Roy </a:t>
            </a:r>
            <a:r>
              <a:rPr lang="en-US" sz="1400" dirty="0" err="1"/>
              <a:t>Soc</a:t>
            </a:r>
            <a:r>
              <a:rPr lang="en-US" sz="1400" dirty="0"/>
              <a:t> B 360: 937–946.</a:t>
            </a:r>
          </a:p>
        </p:txBody>
      </p:sp>
      <p:sp>
        <p:nvSpPr>
          <p:cNvPr id="4" name="Slide Number Placeholder 3"/>
          <p:cNvSpPr>
            <a:spLocks noGrp="1"/>
          </p:cNvSpPr>
          <p:nvPr>
            <p:ph type="sldNum" sz="quarter" idx="12"/>
          </p:nvPr>
        </p:nvSpPr>
        <p:spPr/>
        <p:txBody>
          <a:bodyPr/>
          <a:lstStyle/>
          <a:p>
            <a:fld id="{DB1330BE-7158-49B9-A262-FD7BFE428748}" type="slidenum">
              <a:rPr lang="en-US" smtClean="0"/>
              <a:pPr/>
              <a:t>48</a:t>
            </a:fld>
            <a:endParaRPr lang="en-US"/>
          </a:p>
        </p:txBody>
      </p:sp>
    </p:spTree>
    <p:extLst>
      <p:ext uri="{BB962C8B-B14F-4D97-AF65-F5344CB8AC3E}">
        <p14:creationId xmlns:p14="http://schemas.microsoft.com/office/powerpoint/2010/main" val="2441614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1600200"/>
          </a:xfrm>
        </p:spPr>
        <p:txBody>
          <a:bodyPr>
            <a:normAutofit fontScale="92500" lnSpcReduction="10000"/>
          </a:bodyPr>
          <a:lstStyle/>
          <a:p>
            <a:r>
              <a:rPr lang="en-US" dirty="0"/>
              <a:t>Wavelet is a “small wave” </a:t>
            </a:r>
            <a:r>
              <a:rPr lang="en-US" i="1" dirty="0"/>
              <a:t>i.e. </a:t>
            </a:r>
            <a:r>
              <a:rPr lang="en-US" dirty="0"/>
              <a:t>a function which grows and</a:t>
            </a:r>
          </a:p>
          <a:p>
            <a:pPr marL="0" indent="0">
              <a:buNone/>
            </a:pPr>
            <a:r>
              <a:rPr lang="en-US" dirty="0"/>
              <a:t>     decays in a limited time period.</a:t>
            </a:r>
          </a:p>
          <a:p>
            <a:r>
              <a:rPr lang="en-US" dirty="0"/>
              <a:t>Wavelet transform is a decomposition of initial signal into linear combination of wavelets.</a:t>
            </a:r>
          </a:p>
        </p:txBody>
      </p:sp>
      <p:sp>
        <p:nvSpPr>
          <p:cNvPr id="2" name="Title 1"/>
          <p:cNvSpPr>
            <a:spLocks noGrp="1"/>
          </p:cNvSpPr>
          <p:nvPr>
            <p:ph type="title"/>
          </p:nvPr>
        </p:nvSpPr>
        <p:spPr>
          <a:xfrm>
            <a:off x="457200" y="274638"/>
            <a:ext cx="8229600" cy="944562"/>
          </a:xfrm>
        </p:spPr>
        <p:txBody>
          <a:bodyPr>
            <a:noAutofit/>
          </a:bodyPr>
          <a:lstStyle/>
          <a:p>
            <a:r>
              <a:rPr lang="en-US" sz="4000" dirty="0"/>
              <a:t>Background: Wavelet Transform</a:t>
            </a:r>
          </a:p>
        </p:txBody>
      </p:sp>
      <p:pic>
        <p:nvPicPr>
          <p:cNvPr id="6146" name="Picture 2"/>
          <p:cNvPicPr>
            <a:picLocks noChangeAspect="1" noChangeArrowheads="1"/>
          </p:cNvPicPr>
          <p:nvPr/>
        </p:nvPicPr>
        <p:blipFill>
          <a:blip r:embed="rId2" cstate="print"/>
          <a:srcRect/>
          <a:stretch>
            <a:fillRect/>
          </a:stretch>
        </p:blipFill>
        <p:spPr bwMode="auto">
          <a:xfrm>
            <a:off x="1752600" y="3124200"/>
            <a:ext cx="5410200"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B1330BE-7158-49B9-A262-FD7BFE428748}" type="slidenum">
              <a:rPr lang="en-US" smtClean="0"/>
              <a:pPr/>
              <a:t>49</a:t>
            </a:fld>
            <a:endParaRPr lang="en-US"/>
          </a:p>
        </p:txBody>
      </p:sp>
    </p:spTree>
    <p:extLst>
      <p:ext uri="{BB962C8B-B14F-4D97-AF65-F5344CB8AC3E}">
        <p14:creationId xmlns:p14="http://schemas.microsoft.com/office/powerpoint/2010/main" val="406037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5</a:t>
            </a:fld>
            <a:endParaRPr lang="es-CO" dirty="0"/>
          </a:p>
        </p:txBody>
      </p:sp>
      <p:pic>
        <p:nvPicPr>
          <p:cNvPr id="6146" name="Picture 2" descr="http://upload.wikimedia.org/wikipedia/en/thumb/d/d0/D%C3%A9nes_K%C3%B6nig.jpg/200px-D%C3%A9nes_K%C3%B6n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25" y="1517777"/>
            <a:ext cx="19050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050" y="4051960"/>
            <a:ext cx="23431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4"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b="1" dirty="0">
              <a:latin typeface="+mn-lt"/>
              <a:cs typeface="+mn-cs"/>
            </a:endParaRPr>
          </a:p>
          <a:p>
            <a:pPr marL="285750" indent="-285750">
              <a:spcBef>
                <a:spcPct val="20000"/>
              </a:spcBef>
              <a:buFont typeface="Arial" pitchFamily="34" charset="0"/>
              <a:buChar char="•"/>
            </a:pPr>
            <a:r>
              <a:rPr lang="en-US" dirty="0" smtClean="0">
                <a:latin typeface="+mn-lt"/>
                <a:cs typeface="+mn-cs"/>
              </a:rPr>
              <a:t>The first graph theory book was written by </a:t>
            </a:r>
            <a:r>
              <a:rPr lang="hu-HU" dirty="0">
                <a:latin typeface="+mn-lt"/>
                <a:cs typeface="+mn-cs"/>
              </a:rPr>
              <a:t>Dénes </a:t>
            </a:r>
            <a:r>
              <a:rPr lang="hu-HU" dirty="0" smtClean="0">
                <a:latin typeface="+mn-lt"/>
                <a:cs typeface="+mn-cs"/>
              </a:rPr>
              <a:t>König</a:t>
            </a:r>
            <a:r>
              <a:rPr lang="en-US" dirty="0" smtClean="0">
                <a:latin typeface="+mn-lt"/>
                <a:cs typeface="+mn-cs"/>
              </a:rPr>
              <a:t> in 1936. </a:t>
            </a:r>
          </a:p>
          <a:p>
            <a:pPr>
              <a:spcBef>
                <a:spcPct val="20000"/>
              </a:spcBef>
            </a:pPr>
            <a:endParaRPr lang="en-US" dirty="0">
              <a:latin typeface="+mn-lt"/>
              <a:cs typeface="+mn-cs"/>
            </a:endParaRPr>
          </a:p>
          <a:p>
            <a:pPr marL="285750" indent="-285750">
              <a:spcBef>
                <a:spcPct val="20000"/>
              </a:spcBef>
              <a:buFont typeface="Arial" pitchFamily="34" charset="0"/>
              <a:buChar char="•"/>
            </a:pPr>
            <a:r>
              <a:rPr lang="en-US" dirty="0" smtClean="0">
                <a:solidFill>
                  <a:schemeClr val="bg1">
                    <a:lumMod val="65000"/>
                  </a:schemeClr>
                </a:solidFill>
                <a:latin typeface="+mn-lt"/>
                <a:cs typeface="+mn-cs"/>
              </a:rPr>
              <a:t>As in many other fields, WWII played a crucial role in the development of the field. </a:t>
            </a:r>
          </a:p>
          <a:p>
            <a:pPr marL="285750" indent="-285750">
              <a:spcBef>
                <a:spcPct val="20000"/>
              </a:spcBef>
              <a:buFont typeface="Arial" pitchFamily="34" charset="0"/>
              <a:buChar char="•"/>
            </a:pPr>
            <a:r>
              <a:rPr lang="en-US" dirty="0" smtClean="0">
                <a:solidFill>
                  <a:schemeClr val="bg1">
                    <a:lumMod val="65000"/>
                  </a:schemeClr>
                </a:solidFill>
                <a:latin typeface="+mn-lt"/>
                <a:cs typeface="+mn-cs"/>
              </a:rPr>
              <a:t>Many algorithms and techniques were developed to solve logistic problems from the military.</a:t>
            </a:r>
          </a:p>
          <a:p>
            <a:pPr marL="285750" indent="-285750">
              <a:spcBef>
                <a:spcPct val="20000"/>
              </a:spcBef>
              <a:buFont typeface="Arial" pitchFamily="34" charset="0"/>
              <a:buChar char="•"/>
            </a:pPr>
            <a:r>
              <a:rPr lang="en-US" dirty="0" smtClean="0">
                <a:solidFill>
                  <a:schemeClr val="bg1">
                    <a:lumMod val="65000"/>
                  </a:schemeClr>
                </a:solidFill>
                <a:latin typeface="+mn-lt"/>
                <a:cs typeface="+mn-cs"/>
              </a:rPr>
              <a:t>After the war, these technological advances were applied successfully in other fields.</a:t>
            </a:r>
            <a:endParaRPr lang="en-US" dirty="0">
              <a:solidFill>
                <a:schemeClr val="bg1">
                  <a:lumMod val="65000"/>
                </a:schemeClr>
              </a:solidFill>
              <a:latin typeface="+mn-lt"/>
              <a:cs typeface="+mn-cs"/>
            </a:endParaRP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Tree>
    <p:extLst>
      <p:ext uri="{BB962C8B-B14F-4D97-AF65-F5344CB8AC3E}">
        <p14:creationId xmlns:p14="http://schemas.microsoft.com/office/powerpoint/2010/main" val="2888330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Continuous Wavelet Transform</a:t>
            </a:r>
          </a:p>
        </p:txBody>
      </p:sp>
      <p:sp>
        <p:nvSpPr>
          <p:cNvPr id="3" name="Content Placeholder 2"/>
          <p:cNvSpPr>
            <a:spLocks noGrp="1"/>
          </p:cNvSpPr>
          <p:nvPr>
            <p:ph idx="1"/>
          </p:nvPr>
        </p:nvSpPr>
        <p:spPr/>
        <p:txBody>
          <a:bodyPr>
            <a:normAutofit/>
          </a:bodyPr>
          <a:lstStyle/>
          <a:p>
            <a:r>
              <a:rPr lang="en-US" sz="2400" dirty="0"/>
              <a:t>Strictly speaking a wavelet is any function      defined over the                  which satisfies following two conditions:</a:t>
            </a:r>
          </a:p>
          <a:p>
            <a:pPr marL="0" indent="0">
              <a:buNone/>
            </a:pPr>
            <a:endParaRPr lang="en-US" sz="2400" dirty="0"/>
          </a:p>
          <a:p>
            <a:pPr marL="0" indent="0">
              <a:buNone/>
            </a:pPr>
            <a:endParaRPr lang="en-US" sz="2400" dirty="0"/>
          </a:p>
          <a:p>
            <a:pPr marL="0" indent="0">
              <a:buNone/>
            </a:pPr>
            <a:endParaRPr lang="en-US" sz="2400" dirty="0"/>
          </a:p>
          <a:p>
            <a:r>
              <a:rPr lang="en-US" sz="2400" dirty="0"/>
              <a:t>A continuous wavelet transform of function </a:t>
            </a:r>
            <a:r>
              <a:rPr lang="en-US" sz="2400" i="1" dirty="0"/>
              <a:t>f</a:t>
            </a:r>
            <a:r>
              <a:rPr lang="en-US" sz="2400" dirty="0"/>
              <a:t>  at scale       translated by         is defined as: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358" y="1494487"/>
            <a:ext cx="336467" cy="37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41175"/>
            <a:ext cx="866775" cy="28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387" y="2362200"/>
            <a:ext cx="1852613" cy="102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362200"/>
            <a:ext cx="1981200" cy="100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608576"/>
            <a:ext cx="201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650" y="4391025"/>
            <a:ext cx="28003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657600"/>
            <a:ext cx="5238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038600"/>
            <a:ext cx="5143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DB1330BE-7158-49B9-A262-FD7BFE428748}" type="slidenum">
              <a:rPr lang="en-US" smtClean="0"/>
              <a:pPr/>
              <a:t>50</a:t>
            </a:fld>
            <a:endParaRPr lang="en-US"/>
          </a:p>
        </p:txBody>
      </p:sp>
    </p:spTree>
    <p:extLst>
      <p:ext uri="{BB962C8B-B14F-4D97-AF65-F5344CB8AC3E}">
        <p14:creationId xmlns:p14="http://schemas.microsoft.com/office/powerpoint/2010/main" val="932505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Discrete Wavelet Transform</a:t>
            </a:r>
          </a:p>
        </p:txBody>
      </p:sp>
      <p:sp>
        <p:nvSpPr>
          <p:cNvPr id="3" name="Content Placeholder 2"/>
          <p:cNvSpPr>
            <a:spLocks noGrp="1"/>
          </p:cNvSpPr>
          <p:nvPr>
            <p:ph idx="1"/>
          </p:nvPr>
        </p:nvSpPr>
        <p:spPr/>
        <p:txBody>
          <a:bodyPr>
            <a:normAutofit/>
          </a:bodyPr>
          <a:lstStyle/>
          <a:p>
            <a:r>
              <a:rPr lang="en-US" sz="2800" dirty="0"/>
              <a:t>In practice when dealing with finite time series a discrete wavelet transform (DWT) is used. It approximates the integral on the previous slide with finite series of the form: </a:t>
            </a:r>
          </a:p>
          <a:p>
            <a:endParaRPr lang="en-US" sz="2800" dirty="0"/>
          </a:p>
          <a:p>
            <a:pPr marL="0" indent="0">
              <a:buNone/>
            </a:pPr>
            <a:r>
              <a:rPr lang="en-US" sz="2800" dirty="0"/>
              <a:t>                                     </a:t>
            </a:r>
          </a:p>
          <a:p>
            <a:pPr marL="0" indent="0">
              <a:buNone/>
            </a:pPr>
            <a:r>
              <a:rPr lang="en-US" sz="2800" dirty="0"/>
              <a:t>    here        – discrete  time points,            – wavelet    </a:t>
            </a:r>
          </a:p>
          <a:p>
            <a:pPr marL="0" indent="0">
              <a:buNone/>
            </a:pPr>
            <a:r>
              <a:rPr lang="en-US" sz="2800" dirty="0"/>
              <a:t>    coefficients.</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7170"/>
          <a:stretch/>
        </p:blipFill>
        <p:spPr bwMode="auto">
          <a:xfrm>
            <a:off x="3800232" y="3057791"/>
            <a:ext cx="2414137" cy="113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37" y="4359228"/>
            <a:ext cx="752475" cy="36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343400"/>
            <a:ext cx="381000" cy="40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51</a:t>
            </a:fld>
            <a:endParaRPr lang="en-US"/>
          </a:p>
        </p:txBody>
      </p:sp>
    </p:spTree>
    <p:extLst>
      <p:ext uri="{BB962C8B-B14F-4D97-AF65-F5344CB8AC3E}">
        <p14:creationId xmlns:p14="http://schemas.microsoft.com/office/powerpoint/2010/main" val="3759380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Time Series Decomposition by Wavelets</a:t>
            </a:r>
          </a:p>
        </p:txBody>
      </p:sp>
      <p:pic>
        <p:nvPicPr>
          <p:cNvPr id="5" name="Picture 8"/>
          <p:cNvPicPr>
            <a:picLocks noChangeAspect="1" noChangeArrowheads="1"/>
          </p:cNvPicPr>
          <p:nvPr/>
        </p:nvPicPr>
        <p:blipFill>
          <a:blip r:embed="rId2" cstate="print"/>
          <a:srcRect/>
          <a:stretch>
            <a:fillRect/>
          </a:stretch>
        </p:blipFill>
        <p:spPr bwMode="auto">
          <a:xfrm>
            <a:off x="762000" y="5105400"/>
            <a:ext cx="6324600" cy="9906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762000" y="4114800"/>
            <a:ext cx="6324600" cy="838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62000" y="3124200"/>
            <a:ext cx="6324600" cy="6858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62000" y="2209800"/>
            <a:ext cx="6324600" cy="63817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85800" y="1419225"/>
            <a:ext cx="6324600" cy="561975"/>
          </a:xfrm>
          <a:prstGeom prst="rect">
            <a:avLst/>
          </a:prstGeom>
          <a:noFill/>
          <a:ln w="9525">
            <a:noFill/>
            <a:miter lim="800000"/>
            <a:headEnd/>
            <a:tailEnd/>
          </a:ln>
        </p:spPr>
      </p:pic>
      <p:sp>
        <p:nvSpPr>
          <p:cNvPr id="3" name="TextBox 2"/>
          <p:cNvSpPr txBox="1"/>
          <p:nvPr/>
        </p:nvSpPr>
        <p:spPr>
          <a:xfrm>
            <a:off x="7086600" y="5410200"/>
            <a:ext cx="1183337" cy="369332"/>
          </a:xfrm>
          <a:prstGeom prst="rect">
            <a:avLst/>
          </a:prstGeom>
          <a:noFill/>
        </p:spPr>
        <p:txBody>
          <a:bodyPr wrap="none" rtlCol="0">
            <a:spAutoFit/>
          </a:bodyPr>
          <a:lstStyle/>
          <a:p>
            <a:r>
              <a:rPr lang="en-US" dirty="0"/>
              <a:t>Initial signal</a:t>
            </a:r>
          </a:p>
        </p:txBody>
      </p:sp>
      <p:sp>
        <p:nvSpPr>
          <p:cNvPr id="9" name="TextBox 8"/>
          <p:cNvSpPr txBox="1"/>
          <p:nvPr/>
        </p:nvSpPr>
        <p:spPr>
          <a:xfrm>
            <a:off x="7086600" y="4191000"/>
            <a:ext cx="1804405" cy="646331"/>
          </a:xfrm>
          <a:prstGeom prst="rect">
            <a:avLst/>
          </a:prstGeom>
          <a:noFill/>
        </p:spPr>
        <p:txBody>
          <a:bodyPr wrap="none" rtlCol="0">
            <a:spAutoFit/>
          </a:bodyPr>
          <a:lstStyle/>
          <a:p>
            <a:r>
              <a:rPr lang="en-US" dirty="0"/>
              <a:t>First level detail </a:t>
            </a:r>
          </a:p>
          <a:p>
            <a:r>
              <a:rPr lang="en-US" dirty="0"/>
              <a:t>wavelet coefficients</a:t>
            </a:r>
          </a:p>
        </p:txBody>
      </p:sp>
      <p:sp>
        <p:nvSpPr>
          <p:cNvPr id="10" name="TextBox 9"/>
          <p:cNvSpPr txBox="1"/>
          <p:nvPr/>
        </p:nvSpPr>
        <p:spPr>
          <a:xfrm>
            <a:off x="7086600" y="3163669"/>
            <a:ext cx="1804405" cy="646331"/>
          </a:xfrm>
          <a:prstGeom prst="rect">
            <a:avLst/>
          </a:prstGeom>
          <a:noFill/>
        </p:spPr>
        <p:txBody>
          <a:bodyPr wrap="none" rtlCol="0">
            <a:spAutoFit/>
          </a:bodyPr>
          <a:lstStyle/>
          <a:p>
            <a:r>
              <a:rPr lang="en-US" dirty="0"/>
              <a:t>Second level detail </a:t>
            </a:r>
          </a:p>
          <a:p>
            <a:r>
              <a:rPr lang="en-US" dirty="0"/>
              <a:t>wavelet coefficients</a:t>
            </a:r>
          </a:p>
        </p:txBody>
      </p:sp>
      <p:sp>
        <p:nvSpPr>
          <p:cNvPr id="11" name="TextBox 10"/>
          <p:cNvSpPr txBox="1"/>
          <p:nvPr/>
        </p:nvSpPr>
        <p:spPr>
          <a:xfrm>
            <a:off x="7110995" y="2173069"/>
            <a:ext cx="1804405" cy="646331"/>
          </a:xfrm>
          <a:prstGeom prst="rect">
            <a:avLst/>
          </a:prstGeom>
          <a:noFill/>
        </p:spPr>
        <p:txBody>
          <a:bodyPr wrap="none" rtlCol="0">
            <a:spAutoFit/>
          </a:bodyPr>
          <a:lstStyle/>
          <a:p>
            <a:r>
              <a:rPr lang="en-US" dirty="0"/>
              <a:t>Third level detail </a:t>
            </a:r>
          </a:p>
          <a:p>
            <a:r>
              <a:rPr lang="en-US" dirty="0"/>
              <a:t>wavelet coefficients</a:t>
            </a:r>
          </a:p>
        </p:txBody>
      </p:sp>
      <p:sp>
        <p:nvSpPr>
          <p:cNvPr id="12" name="TextBox 11"/>
          <p:cNvSpPr txBox="1"/>
          <p:nvPr/>
        </p:nvSpPr>
        <p:spPr>
          <a:xfrm>
            <a:off x="7086600" y="1535668"/>
            <a:ext cx="1822935" cy="369332"/>
          </a:xfrm>
          <a:prstGeom prst="rect">
            <a:avLst/>
          </a:prstGeom>
          <a:noFill/>
        </p:spPr>
        <p:txBody>
          <a:bodyPr wrap="none" rtlCol="0">
            <a:spAutoFit/>
          </a:bodyPr>
          <a:lstStyle/>
          <a:p>
            <a:r>
              <a:rPr lang="en-US" dirty="0"/>
              <a:t>Smooth component</a:t>
            </a:r>
          </a:p>
        </p:txBody>
      </p:sp>
      <p:sp>
        <p:nvSpPr>
          <p:cNvPr id="4" name="Slide Number Placeholder 3"/>
          <p:cNvSpPr>
            <a:spLocks noGrp="1"/>
          </p:cNvSpPr>
          <p:nvPr>
            <p:ph type="sldNum" sz="quarter" idx="12"/>
          </p:nvPr>
        </p:nvSpPr>
        <p:spPr/>
        <p:txBody>
          <a:bodyPr/>
          <a:lstStyle/>
          <a:p>
            <a:fld id="{DB1330BE-7158-49B9-A262-FD7BFE428748}" type="slidenum">
              <a:rPr lang="en-US" smtClean="0"/>
              <a:pPr/>
              <a:t>52</a:t>
            </a:fld>
            <a:endParaRPr lang="en-US"/>
          </a:p>
        </p:txBody>
      </p:sp>
    </p:spTree>
    <p:extLst>
      <p:ext uri="{BB962C8B-B14F-4D97-AF65-F5344CB8AC3E}">
        <p14:creationId xmlns:p14="http://schemas.microsoft.com/office/powerpoint/2010/main" val="1867299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Slide Number Placeholder 2"/>
          <p:cNvSpPr>
            <a:spLocks noGrp="1"/>
          </p:cNvSpPr>
          <p:nvPr>
            <p:ph type="sldNum" sz="quarter" idx="12"/>
          </p:nvPr>
        </p:nvSpPr>
        <p:spPr/>
        <p:txBody>
          <a:bodyPr/>
          <a:lstStyle/>
          <a:p>
            <a:fld id="{DB1330BE-7158-49B9-A262-FD7BFE428748}" type="slidenum">
              <a:rPr lang="en-US" smtClean="0"/>
              <a:pPr/>
              <a:t>53</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a:t>Using DWT we have decomposed initial fMRI signal into components at several frequency ranges (each components is described by vector of wavelet coefficients of corresponding level)</a:t>
            </a:r>
          </a:p>
          <a:p>
            <a:r>
              <a:rPr lang="en-US" dirty="0"/>
              <a:t>We have studied pairwise correlations between wavelet coefficient vectors derived from fMRI signals in different anatomical brain regions</a:t>
            </a:r>
          </a:p>
          <a:p>
            <a:r>
              <a:rPr lang="en-US" dirty="0"/>
              <a:t>The most significant findings were obtained in level 2 wavelet coefficients, which correspond  0.06 – 0.12 Hz frequency range</a:t>
            </a:r>
          </a:p>
          <a:p>
            <a:r>
              <a:rPr lang="en-US" dirty="0"/>
              <a:t>As a result a complete weighted graph was obtained, were nodes correspond to brain regions, and weights of connections defined based on wavelet correlations.</a:t>
            </a:r>
          </a:p>
          <a:p>
            <a:r>
              <a:rPr lang="en-US" dirty="0"/>
              <a:t>We wished to study sparse networks composed of strongest, most significant connections. In every network we kept 10% of strongest connections and the rest of connections were discarded. Further analysis was performed on these sparse weighted networks.</a:t>
            </a:r>
          </a:p>
        </p:txBody>
      </p:sp>
    </p:spTree>
    <p:extLst>
      <p:ext uri="{BB962C8B-B14F-4D97-AF65-F5344CB8AC3E}">
        <p14:creationId xmlns:p14="http://schemas.microsoft.com/office/powerpoint/2010/main" val="4273889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Connectivity</a:t>
            </a:r>
          </a:p>
        </p:txBody>
      </p:sp>
      <p:sp>
        <p:nvSpPr>
          <p:cNvPr id="3" name="Content Placeholder 2"/>
          <p:cNvSpPr>
            <a:spLocks noGrp="1"/>
          </p:cNvSpPr>
          <p:nvPr>
            <p:ph sz="quarter" idx="1"/>
          </p:nvPr>
        </p:nvSpPr>
        <p:spPr/>
        <p:txBody>
          <a:bodyPr/>
          <a:lstStyle/>
          <a:p>
            <a:r>
              <a:rPr lang="en-US" dirty="0"/>
              <a:t>The color and size represents node degree.</a:t>
            </a:r>
          </a:p>
        </p:txBody>
      </p:sp>
      <p:sp>
        <p:nvSpPr>
          <p:cNvPr id="4" name="TextBox 3"/>
          <p:cNvSpPr txBox="1"/>
          <p:nvPr/>
        </p:nvSpPr>
        <p:spPr>
          <a:xfrm>
            <a:off x="2057400" y="5514474"/>
            <a:ext cx="914400" cy="369332"/>
          </a:xfrm>
          <a:prstGeom prst="rect">
            <a:avLst/>
          </a:prstGeom>
          <a:noFill/>
        </p:spPr>
        <p:txBody>
          <a:bodyPr wrap="square" rtlCol="0">
            <a:spAutoFit/>
          </a:bodyPr>
          <a:lstStyle/>
          <a:p>
            <a:r>
              <a:rPr lang="en-US" dirty="0"/>
              <a:t>Control</a:t>
            </a:r>
          </a:p>
        </p:txBody>
      </p:sp>
      <p:sp>
        <p:nvSpPr>
          <p:cNvPr id="5" name="TextBox 4"/>
          <p:cNvSpPr txBox="1"/>
          <p:nvPr/>
        </p:nvSpPr>
        <p:spPr>
          <a:xfrm>
            <a:off x="6324600" y="5514474"/>
            <a:ext cx="1143000" cy="369332"/>
          </a:xfrm>
          <a:prstGeom prst="rect">
            <a:avLst/>
          </a:prstGeom>
          <a:noFill/>
        </p:spPr>
        <p:txBody>
          <a:bodyPr wrap="square" rtlCol="0">
            <a:spAutoFit/>
          </a:bodyPr>
          <a:lstStyle/>
          <a:p>
            <a:r>
              <a:rPr lang="en-US" dirty="0"/>
              <a:t>Parkinson</a:t>
            </a:r>
          </a:p>
        </p:txBody>
      </p:sp>
      <p:pic>
        <p:nvPicPr>
          <p:cNvPr id="6" name="Picture 2"/>
          <p:cNvPicPr>
            <a:picLocks noChangeAspect="1" noChangeArrowheads="1"/>
          </p:cNvPicPr>
          <p:nvPr/>
        </p:nvPicPr>
        <p:blipFill>
          <a:blip r:embed="rId2" cstate="print"/>
          <a:srcRect/>
          <a:stretch>
            <a:fillRect/>
          </a:stretch>
        </p:blipFill>
        <p:spPr bwMode="auto">
          <a:xfrm>
            <a:off x="304800" y="2224733"/>
            <a:ext cx="4191000" cy="3185467"/>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4648200" y="2133600"/>
            <a:ext cx="3962400" cy="3304674"/>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DB1330BE-7158-49B9-A262-FD7BFE428748}" type="slidenum">
              <a:rPr lang="en-US" smtClean="0"/>
              <a:pPr/>
              <a:t>54</a:t>
            </a:fld>
            <a:endParaRPr lang="en-US"/>
          </a:p>
        </p:txBody>
      </p:sp>
    </p:spTree>
    <p:extLst>
      <p:ext uri="{BB962C8B-B14F-4D97-AF65-F5344CB8AC3E}">
        <p14:creationId xmlns:p14="http://schemas.microsoft.com/office/powerpoint/2010/main" val="1831724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Network Efficiency in PD &amp; Healthy Controls</a:t>
            </a:r>
          </a:p>
        </p:txBody>
      </p:sp>
      <p:sp>
        <p:nvSpPr>
          <p:cNvPr id="3" name="Content Placeholder 2"/>
          <p:cNvSpPr>
            <a:spLocks noGrp="1"/>
          </p:cNvSpPr>
          <p:nvPr>
            <p:ph sz="quarter" idx="1"/>
          </p:nvPr>
        </p:nvSpPr>
        <p:spPr>
          <a:xfrm>
            <a:off x="457200" y="1600200"/>
            <a:ext cx="4495800" cy="4525963"/>
          </a:xfrm>
        </p:spPr>
        <p:txBody>
          <a:bodyPr>
            <a:normAutofit/>
          </a:bodyPr>
          <a:lstStyle/>
          <a:p>
            <a:r>
              <a:rPr lang="en-US" dirty="0"/>
              <a:t>Based on the constructed networks we have computed  network efficiency in every patient.</a:t>
            </a:r>
          </a:p>
          <a:p>
            <a:r>
              <a:rPr lang="en-US" dirty="0"/>
              <a:t>It turned out that the efficiency of patients with PD  on an average is lower than the efficiency of healthy controls; and the difference across samples is statistically significant.</a:t>
            </a:r>
          </a:p>
        </p:txBody>
      </p:sp>
      <p:sp>
        <p:nvSpPr>
          <p:cNvPr id="5" name="TextBox 4"/>
          <p:cNvSpPr txBox="1"/>
          <p:nvPr/>
        </p:nvSpPr>
        <p:spPr>
          <a:xfrm>
            <a:off x="5638800" y="4267200"/>
            <a:ext cx="2743200" cy="2031325"/>
          </a:xfrm>
          <a:prstGeom prst="rect">
            <a:avLst/>
          </a:prstGeom>
          <a:noFill/>
        </p:spPr>
        <p:txBody>
          <a:bodyPr wrap="square" rtlCol="0">
            <a:spAutoFit/>
          </a:bodyPr>
          <a:lstStyle/>
          <a:p>
            <a:r>
              <a:rPr lang="en-US" dirty="0"/>
              <a:t>Control  (1.25 ± 0.25),  Parkinson (0.95 ± 0.17),  independent t-test </a:t>
            </a:r>
          </a:p>
          <a:p>
            <a:r>
              <a:rPr lang="en-US" dirty="0"/>
              <a:t>p-value  = 0.0008 </a:t>
            </a:r>
          </a:p>
          <a:p>
            <a:endParaRPr lang="en-US" dirty="0"/>
          </a:p>
          <a:p>
            <a:endParaRPr lang="en-US" dirty="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00200"/>
            <a:ext cx="293982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55</a:t>
            </a:fld>
            <a:endParaRPr lang="en-US"/>
          </a:p>
        </p:txBody>
      </p:sp>
    </p:spTree>
    <p:extLst>
      <p:ext uri="{BB962C8B-B14F-4D97-AF65-F5344CB8AC3E}">
        <p14:creationId xmlns:p14="http://schemas.microsoft.com/office/powerpoint/2010/main" val="2126295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78" y="304800"/>
            <a:ext cx="8229600" cy="1143000"/>
          </a:xfrm>
        </p:spPr>
        <p:txBody>
          <a:bodyPr/>
          <a:lstStyle/>
          <a:p>
            <a:r>
              <a:rPr lang="en-US" dirty="0"/>
              <a:t>Nodal Network Efficiencies</a:t>
            </a:r>
          </a:p>
        </p:txBody>
      </p:sp>
      <p:sp>
        <p:nvSpPr>
          <p:cNvPr id="3" name="Content Placeholder 2"/>
          <p:cNvSpPr>
            <a:spLocks noGrp="1"/>
          </p:cNvSpPr>
          <p:nvPr>
            <p:ph sz="quarter" idx="1"/>
          </p:nvPr>
        </p:nvSpPr>
        <p:spPr>
          <a:xfrm>
            <a:off x="457200" y="1295400"/>
            <a:ext cx="8229600" cy="4525963"/>
          </a:xfrm>
        </p:spPr>
        <p:txBody>
          <a:bodyPr/>
          <a:lstStyle/>
          <a:p>
            <a:r>
              <a:rPr lang="en-US" dirty="0"/>
              <a:t>The differences in efficiency were observed also on local level at particular regions.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362200"/>
            <a:ext cx="7108356" cy="383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56</a:t>
            </a:fld>
            <a:endParaRPr lang="en-US"/>
          </a:p>
        </p:txBody>
      </p:sp>
    </p:spTree>
    <p:extLst>
      <p:ext uri="{BB962C8B-B14F-4D97-AF65-F5344CB8AC3E}">
        <p14:creationId xmlns:p14="http://schemas.microsoft.com/office/powerpoint/2010/main" val="4198395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Average Efficiency Decrement Across All Nodes</a:t>
            </a:r>
          </a:p>
        </p:txBody>
      </p:sp>
      <p:sp>
        <p:nvSpPr>
          <p:cNvPr id="3" name="Content Placeholder 2"/>
          <p:cNvSpPr>
            <a:spLocks noGrp="1"/>
          </p:cNvSpPr>
          <p:nvPr>
            <p:ph sz="quarter" idx="1"/>
          </p:nvPr>
        </p:nvSpPr>
        <p:spPr>
          <a:xfrm>
            <a:off x="457200" y="1905000"/>
            <a:ext cx="4419600" cy="4525963"/>
          </a:xfrm>
        </p:spPr>
        <p:txBody>
          <a:bodyPr>
            <a:normAutofit fontScale="92500" lnSpcReduction="20000"/>
          </a:bodyPr>
          <a:lstStyle/>
          <a:p>
            <a:r>
              <a:rPr lang="en-US" dirty="0"/>
              <a:t>We have computed efficiency decrement across all brain regions.</a:t>
            </a:r>
          </a:p>
          <a:p>
            <a:endParaRPr lang="en-US" dirty="0"/>
          </a:p>
          <a:p>
            <a:r>
              <a:rPr lang="en-US" dirty="0"/>
              <a:t>The slop of efficiency versus node index in PD patients was lower than that in healthy controls.</a:t>
            </a:r>
          </a:p>
          <a:p>
            <a:endParaRPr lang="en-US" dirty="0"/>
          </a:p>
          <a:p>
            <a:r>
              <a:rPr lang="en-US" dirty="0"/>
              <a:t>This suggests that in PD patients, the diversity between activity in brain areas is degraded. Areas which are normally most active exhibit neural activity of similar level to the low-active ones.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676400"/>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800" y="4701064"/>
            <a:ext cx="3657600" cy="1477328"/>
          </a:xfrm>
          <a:prstGeom prst="rect">
            <a:avLst/>
          </a:prstGeom>
          <a:noFill/>
        </p:spPr>
        <p:txBody>
          <a:bodyPr wrap="square" rtlCol="0">
            <a:spAutoFit/>
          </a:bodyPr>
          <a:lstStyle/>
          <a:p>
            <a:r>
              <a:rPr lang="en-US" dirty="0"/>
              <a:t>Control  (red line, slop = 0.019 ± 0.009),  </a:t>
            </a:r>
          </a:p>
          <a:p>
            <a:r>
              <a:rPr lang="en-US" dirty="0"/>
              <a:t>Parkinson (blue line, slop = 0.011 ± 0.007),  independent t-test </a:t>
            </a:r>
          </a:p>
          <a:p>
            <a:r>
              <a:rPr lang="en-US" dirty="0"/>
              <a:t>p-value  = 0.01 </a:t>
            </a:r>
          </a:p>
        </p:txBody>
      </p:sp>
      <p:sp>
        <p:nvSpPr>
          <p:cNvPr id="4" name="Slide Number Placeholder 3"/>
          <p:cNvSpPr>
            <a:spLocks noGrp="1"/>
          </p:cNvSpPr>
          <p:nvPr>
            <p:ph type="sldNum" sz="quarter" idx="12"/>
          </p:nvPr>
        </p:nvSpPr>
        <p:spPr/>
        <p:txBody>
          <a:bodyPr/>
          <a:lstStyle/>
          <a:p>
            <a:fld id="{DB1330BE-7158-49B9-A262-FD7BFE428748}" type="slidenum">
              <a:rPr lang="en-US" smtClean="0"/>
              <a:pPr/>
              <a:t>57</a:t>
            </a:fld>
            <a:endParaRPr lang="en-US"/>
          </a:p>
        </p:txBody>
      </p:sp>
    </p:spTree>
    <p:extLst>
      <p:ext uri="{BB962C8B-B14F-4D97-AF65-F5344CB8AC3E}">
        <p14:creationId xmlns:p14="http://schemas.microsoft.com/office/powerpoint/2010/main" val="2680680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sz="quarter" idx="1"/>
          </p:nvPr>
        </p:nvSpPr>
        <p:spPr/>
        <p:txBody>
          <a:bodyPr/>
          <a:lstStyle/>
          <a:p>
            <a:r>
              <a:rPr lang="en-US" sz="2000" dirty="0"/>
              <a:t>F. Skidmore, D. </a:t>
            </a:r>
            <a:r>
              <a:rPr lang="en-US" sz="2000" dirty="0" err="1"/>
              <a:t>Korenkevych</a:t>
            </a:r>
            <a:r>
              <a:rPr lang="en-US" sz="2000" dirty="0"/>
              <a:t>, Y. Liu, G. He, E. </a:t>
            </a:r>
            <a:r>
              <a:rPr lang="en-US" sz="2000" dirty="0" err="1"/>
              <a:t>Bullmore</a:t>
            </a:r>
            <a:r>
              <a:rPr lang="en-US" sz="2000" dirty="0"/>
              <a:t>, P. M. </a:t>
            </a:r>
            <a:r>
              <a:rPr lang="en-US" sz="2000" dirty="0" err="1"/>
              <a:t>Pardalos</a:t>
            </a:r>
            <a:r>
              <a:rPr lang="en-US" sz="2000" dirty="0"/>
              <a:t>, Connectivity brain networks based on wavelet   correlation analysis in Parkinson fMRI data,  Neuroscience Letters, Vol. 499, Issue 1, 15 July 2011, Pages 47-51.</a:t>
            </a:r>
          </a:p>
          <a:p>
            <a:r>
              <a:rPr lang="en-US" sz="2000" dirty="0"/>
              <a:t>D. </a:t>
            </a:r>
            <a:r>
              <a:rPr lang="en-US" sz="2000" dirty="0" err="1"/>
              <a:t>Korenkevych</a:t>
            </a:r>
            <a:r>
              <a:rPr lang="en-US" sz="2000" dirty="0"/>
              <a:t>, J. </a:t>
            </a:r>
            <a:r>
              <a:rPr lang="en-US" sz="2000" dirty="0" err="1"/>
              <a:t>Chien</a:t>
            </a:r>
            <a:r>
              <a:rPr lang="en-US" sz="2000" dirty="0"/>
              <a:t>, J. Zhang, D. </a:t>
            </a:r>
            <a:r>
              <a:rPr lang="en-US" sz="2000" dirty="0" err="1"/>
              <a:t>Shiau</a:t>
            </a:r>
            <a:r>
              <a:rPr lang="en-US" sz="2000" dirty="0"/>
              <a:t>, J. C. </a:t>
            </a:r>
            <a:r>
              <a:rPr lang="en-US" sz="2000" dirty="0" err="1"/>
              <a:t>Sackellares</a:t>
            </a:r>
            <a:r>
              <a:rPr lang="en-US" sz="2000" dirty="0"/>
              <a:t>, P. M. </a:t>
            </a:r>
            <a:r>
              <a:rPr lang="en-US" sz="2000" dirty="0" err="1"/>
              <a:t>Pardalos</a:t>
            </a:r>
            <a:r>
              <a:rPr lang="en-US" sz="2000" dirty="0"/>
              <a:t>,</a:t>
            </a:r>
          </a:p>
          <a:p>
            <a:pPr marL="0" indent="0">
              <a:buNone/>
            </a:pPr>
            <a:r>
              <a:rPr lang="en-US" sz="2000" dirty="0"/>
              <a:t>     Small world networks in computational neuroscience, </a:t>
            </a:r>
            <a:r>
              <a:rPr lang="en-US" sz="2000" dirty="0" smtClean="0"/>
              <a:t>in </a:t>
            </a:r>
            <a:r>
              <a:rPr lang="en-US" sz="2000" dirty="0"/>
              <a:t>Handbook    </a:t>
            </a:r>
          </a:p>
          <a:p>
            <a:pPr marL="0" indent="0">
              <a:buNone/>
            </a:pPr>
            <a:r>
              <a:rPr lang="en-US" sz="2000" dirty="0"/>
              <a:t>     on Combinatorial Optimization, Springer.</a:t>
            </a:r>
          </a:p>
          <a:p>
            <a:endParaRPr lang="en-US" sz="2000"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58</a:t>
            </a:fld>
            <a:endParaRPr lang="en-US"/>
          </a:p>
        </p:txBody>
      </p:sp>
    </p:spTree>
    <p:extLst>
      <p:ext uri="{BB962C8B-B14F-4D97-AF65-F5344CB8AC3E}">
        <p14:creationId xmlns:p14="http://schemas.microsoft.com/office/powerpoint/2010/main" val="2852380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ctr"/>
            <a:r>
              <a:rPr lang="en-US" dirty="0">
                <a:solidFill>
                  <a:schemeClr val="tx2">
                    <a:lumMod val="60000"/>
                    <a:lumOff val="40000"/>
                  </a:schemeClr>
                </a:solidFill>
              </a:rPr>
              <a:t>Epileptic Brain Network</a:t>
            </a:r>
          </a:p>
        </p:txBody>
      </p:sp>
      <p:sp>
        <p:nvSpPr>
          <p:cNvPr id="3" name="Content Placeholder 2"/>
          <p:cNvSpPr>
            <a:spLocks noGrp="1"/>
          </p:cNvSpPr>
          <p:nvPr>
            <p:ph sz="quarter" idx="1"/>
          </p:nvPr>
        </p:nvSpPr>
        <p:spPr>
          <a:xfrm>
            <a:off x="457200" y="4953000"/>
            <a:ext cx="8229600" cy="1173163"/>
          </a:xfrm>
        </p:spPr>
        <p:txBody>
          <a:bodyPr/>
          <a:lstStyle/>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59</a:t>
            </a:fld>
            <a:endParaRPr lang="en-US"/>
          </a:p>
        </p:txBody>
      </p:sp>
    </p:spTree>
    <p:extLst>
      <p:ext uri="{BB962C8B-B14F-4D97-AF65-F5344CB8AC3E}">
        <p14:creationId xmlns:p14="http://schemas.microsoft.com/office/powerpoint/2010/main" val="398227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6</a:t>
            </a:fld>
            <a:endParaRPr lang="es-CO" dirty="0"/>
          </a:p>
        </p:txBody>
      </p:sp>
      <p:pic>
        <p:nvPicPr>
          <p:cNvPr id="9218" name="Picture 2" descr="http://bedard.com/images/bedford%20bas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986" y="1826945"/>
            <a:ext cx="2903337" cy="19335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trangecosmos.com/images/content/1537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3547" y="4124325"/>
            <a:ext cx="2877776" cy="2269332"/>
          </a:xfrm>
          <a:prstGeom prst="rect">
            <a:avLst/>
          </a:prstGeom>
          <a:noFill/>
          <a:extLst>
            <a:ext uri="{909E8E84-426E-40DD-AFC4-6F175D3DCCD1}">
              <a14:hiddenFill xmlns:a14="http://schemas.microsoft.com/office/drawing/2010/main">
                <a:solidFill>
                  <a:srgbClr val="FFFFFF"/>
                </a:solidFill>
              </a14:hiddenFill>
            </a:ext>
          </a:extLst>
        </p:spPr>
      </p:pic>
      <p:sp>
        <p:nvSpPr>
          <p:cNvPr id="8"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3"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b="1" dirty="0">
              <a:latin typeface="+mn-lt"/>
              <a:cs typeface="+mn-cs"/>
            </a:endParaRPr>
          </a:p>
          <a:p>
            <a:pPr marL="285750" indent="-285750">
              <a:spcBef>
                <a:spcPct val="20000"/>
              </a:spcBef>
              <a:buFont typeface="Arial" pitchFamily="34" charset="0"/>
              <a:buChar char="•"/>
            </a:pPr>
            <a:r>
              <a:rPr lang="en-US" dirty="0" smtClean="0">
                <a:solidFill>
                  <a:schemeClr val="bg1">
                    <a:lumMod val="65000"/>
                  </a:schemeClr>
                </a:solidFill>
                <a:latin typeface="+mn-lt"/>
                <a:cs typeface="+mn-cs"/>
              </a:rPr>
              <a:t>The first graph theory book was written by </a:t>
            </a:r>
            <a:r>
              <a:rPr lang="hu-HU" dirty="0">
                <a:solidFill>
                  <a:schemeClr val="bg1">
                    <a:lumMod val="65000"/>
                  </a:schemeClr>
                </a:solidFill>
                <a:latin typeface="+mn-lt"/>
                <a:cs typeface="+mn-cs"/>
              </a:rPr>
              <a:t>Dénes </a:t>
            </a:r>
            <a:r>
              <a:rPr lang="hu-HU" dirty="0" smtClean="0">
                <a:solidFill>
                  <a:schemeClr val="bg1">
                    <a:lumMod val="65000"/>
                  </a:schemeClr>
                </a:solidFill>
                <a:latin typeface="+mn-lt"/>
                <a:cs typeface="+mn-cs"/>
              </a:rPr>
              <a:t>König</a:t>
            </a:r>
            <a:r>
              <a:rPr lang="en-US" dirty="0" smtClean="0">
                <a:solidFill>
                  <a:schemeClr val="bg1">
                    <a:lumMod val="65000"/>
                  </a:schemeClr>
                </a:solidFill>
                <a:latin typeface="+mn-lt"/>
                <a:cs typeface="+mn-cs"/>
              </a:rPr>
              <a:t> in 1936. </a:t>
            </a:r>
          </a:p>
          <a:p>
            <a:pPr>
              <a:spcBef>
                <a:spcPct val="20000"/>
              </a:spcBef>
            </a:pPr>
            <a:endParaRPr lang="en-US" dirty="0">
              <a:latin typeface="+mn-lt"/>
              <a:cs typeface="+mn-cs"/>
            </a:endParaRPr>
          </a:p>
          <a:p>
            <a:pPr marL="285750" indent="-285750">
              <a:spcBef>
                <a:spcPct val="20000"/>
              </a:spcBef>
              <a:buFont typeface="Arial" pitchFamily="34" charset="0"/>
              <a:buChar char="•"/>
            </a:pPr>
            <a:r>
              <a:rPr lang="en-US" dirty="0" smtClean="0">
                <a:latin typeface="+mn-lt"/>
                <a:cs typeface="+mn-cs"/>
              </a:rPr>
              <a:t>As in many other fields, WWII played a crucial role in the development of the field. </a:t>
            </a:r>
          </a:p>
          <a:p>
            <a:pPr marL="285750" indent="-285750">
              <a:spcBef>
                <a:spcPct val="20000"/>
              </a:spcBef>
              <a:buFont typeface="Arial" pitchFamily="34" charset="0"/>
              <a:buChar char="•"/>
            </a:pPr>
            <a:r>
              <a:rPr lang="en-US" dirty="0" smtClean="0">
                <a:latin typeface="+mn-lt"/>
                <a:cs typeface="+mn-cs"/>
              </a:rPr>
              <a:t>Many algorithms and techniques were developed to solve logistic problems from the military.</a:t>
            </a:r>
          </a:p>
          <a:p>
            <a:pPr marL="285750" indent="-285750">
              <a:spcBef>
                <a:spcPct val="20000"/>
              </a:spcBef>
              <a:buFont typeface="Arial" pitchFamily="34" charset="0"/>
              <a:buChar char="•"/>
            </a:pPr>
            <a:r>
              <a:rPr lang="en-US" dirty="0" smtClean="0">
                <a:latin typeface="+mn-lt"/>
                <a:cs typeface="+mn-cs"/>
              </a:rPr>
              <a:t>After the war, these technological advances were applied successfully in other fields.</a:t>
            </a:r>
            <a:endParaRPr lang="en-US" dirty="0">
              <a:latin typeface="+mn-lt"/>
              <a:cs typeface="+mn-cs"/>
            </a:endParaRP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Tree>
    <p:extLst>
      <p:ext uri="{BB962C8B-B14F-4D97-AF65-F5344CB8AC3E}">
        <p14:creationId xmlns:p14="http://schemas.microsoft.com/office/powerpoint/2010/main" val="7337848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of PNES</a:t>
            </a:r>
          </a:p>
        </p:txBody>
      </p:sp>
      <p:sp>
        <p:nvSpPr>
          <p:cNvPr id="3" name="Content Placeholder 2"/>
          <p:cNvSpPr>
            <a:spLocks noGrp="1"/>
          </p:cNvSpPr>
          <p:nvPr>
            <p:ph sz="quarter" idx="1"/>
          </p:nvPr>
        </p:nvSpPr>
        <p:spPr/>
        <p:txBody>
          <a:bodyPr>
            <a:normAutofit/>
          </a:bodyPr>
          <a:lstStyle/>
          <a:p>
            <a:r>
              <a:rPr lang="en-US" dirty="0"/>
              <a:t>Psychogenic </a:t>
            </a:r>
            <a:r>
              <a:rPr lang="en-US" dirty="0" err="1"/>
              <a:t>NonEpileptic</a:t>
            </a:r>
            <a:r>
              <a:rPr lang="en-US" dirty="0"/>
              <a:t> Seizures(PNES) are paroxysmal episodes that resemble and often misdiagnosed as epileptic seizures; however, PNES are psychological in origin. </a:t>
            </a:r>
          </a:p>
          <a:p>
            <a:r>
              <a:rPr lang="en-US" dirty="0"/>
              <a:t>About 25% of the patients visiting epilepsy centers were diagnosed as PNES patients*.</a:t>
            </a:r>
          </a:p>
          <a:p>
            <a:r>
              <a:rPr lang="en-US" dirty="0"/>
              <a:t>About 20% of PNES patients have both epileptic seizures and PNES**. Most PNES patients are epileptic seizure-free.</a:t>
            </a:r>
          </a:p>
          <a:p>
            <a:endParaRPr lang="en-US" dirty="0"/>
          </a:p>
        </p:txBody>
      </p:sp>
      <p:sp>
        <p:nvSpPr>
          <p:cNvPr id="4" name="Rectangle 3"/>
          <p:cNvSpPr/>
          <p:nvPr/>
        </p:nvSpPr>
        <p:spPr>
          <a:xfrm>
            <a:off x="914400" y="4921340"/>
            <a:ext cx="7391400" cy="954107"/>
          </a:xfrm>
          <a:prstGeom prst="rect">
            <a:avLst/>
          </a:prstGeom>
        </p:spPr>
        <p:txBody>
          <a:bodyPr wrap="square">
            <a:spAutoFit/>
          </a:bodyPr>
          <a:lstStyle/>
          <a:p>
            <a:pPr>
              <a:buNone/>
            </a:pPr>
            <a:r>
              <a:rPr lang="en-US" sz="1400" dirty="0"/>
              <a:t>*</a:t>
            </a:r>
            <a:r>
              <a:rPr lang="en-US" sz="1400" dirty="0" err="1"/>
              <a:t>Witgert</a:t>
            </a:r>
            <a:r>
              <a:rPr lang="en-US" sz="1400" dirty="0"/>
              <a:t> ME, </a:t>
            </a:r>
            <a:r>
              <a:rPr lang="en-US" sz="1400" dirty="0" err="1"/>
              <a:t>Wheless</a:t>
            </a:r>
            <a:r>
              <a:rPr lang="en-US" sz="1400" dirty="0"/>
              <a:t> JW, </a:t>
            </a:r>
            <a:r>
              <a:rPr lang="en-US" sz="1400" dirty="0" err="1"/>
              <a:t>Breier</a:t>
            </a:r>
            <a:r>
              <a:rPr lang="en-US" sz="1400" dirty="0"/>
              <a:t> JI. Frequency of panic symptoms in psychogenic </a:t>
            </a:r>
            <a:r>
              <a:rPr lang="en-US" sz="1400" dirty="0" err="1"/>
              <a:t>nonepileptic</a:t>
            </a:r>
            <a:r>
              <a:rPr lang="en-US" sz="1400" dirty="0"/>
              <a:t> seizures. Epilepsy </a:t>
            </a:r>
            <a:r>
              <a:rPr lang="en-US" sz="1400" dirty="0" err="1"/>
              <a:t>Behav</a:t>
            </a:r>
            <a:r>
              <a:rPr lang="en-US" sz="1400" dirty="0"/>
              <a:t> 2005;6:174–8.</a:t>
            </a:r>
          </a:p>
          <a:p>
            <a:pPr>
              <a:buNone/>
            </a:pPr>
            <a:r>
              <a:rPr lang="en-US" sz="1400" dirty="0"/>
              <a:t>**</a:t>
            </a:r>
            <a:r>
              <a:rPr lang="en-US" sz="1400" dirty="0" err="1"/>
              <a:t>Benbadis</a:t>
            </a:r>
            <a:r>
              <a:rPr lang="en-US" sz="1400" dirty="0"/>
              <a:t> SR, </a:t>
            </a:r>
            <a:r>
              <a:rPr lang="en-US" sz="1400" dirty="0" err="1"/>
              <a:t>Agrawal</a:t>
            </a:r>
            <a:r>
              <a:rPr lang="en-US" sz="1400" dirty="0"/>
              <a:t> V, Tatum WO. How many patients with psychogenic </a:t>
            </a:r>
            <a:r>
              <a:rPr lang="en-US" sz="1400" dirty="0" err="1"/>
              <a:t>nonepileptic</a:t>
            </a:r>
            <a:r>
              <a:rPr lang="en-US" sz="1400" dirty="0"/>
              <a:t> seizures also have epilepsy? Neurology 2001;57:915–7</a:t>
            </a:r>
            <a:r>
              <a:rPr lang="en-US" sz="1200" dirty="0"/>
              <a:t>.</a:t>
            </a:r>
          </a:p>
        </p:txBody>
      </p:sp>
      <p:sp>
        <p:nvSpPr>
          <p:cNvPr id="5" name="Slide Number Placeholder 4"/>
          <p:cNvSpPr>
            <a:spLocks noGrp="1"/>
          </p:cNvSpPr>
          <p:nvPr>
            <p:ph type="sldNum" sz="quarter" idx="12"/>
          </p:nvPr>
        </p:nvSpPr>
        <p:spPr/>
        <p:txBody>
          <a:bodyPr/>
          <a:lstStyle/>
          <a:p>
            <a:fld id="{DB1330BE-7158-49B9-A262-FD7BFE428748}" type="slidenum">
              <a:rPr lang="en-US" smtClean="0"/>
              <a:pPr/>
              <a:t>60</a:t>
            </a:fld>
            <a:endParaRPr lang="en-US"/>
          </a:p>
        </p:txBody>
      </p:sp>
    </p:spTree>
    <p:extLst>
      <p:ext uri="{BB962C8B-B14F-4D97-AF65-F5344CB8AC3E}">
        <p14:creationId xmlns:p14="http://schemas.microsoft.com/office/powerpoint/2010/main" val="1961658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of CPS</a:t>
            </a:r>
          </a:p>
        </p:txBody>
      </p:sp>
      <p:sp>
        <p:nvSpPr>
          <p:cNvPr id="3" name="Content Placeholder 2"/>
          <p:cNvSpPr>
            <a:spLocks noGrp="1"/>
          </p:cNvSpPr>
          <p:nvPr>
            <p:ph sz="quarter" idx="1"/>
          </p:nvPr>
        </p:nvSpPr>
        <p:spPr/>
        <p:txBody>
          <a:bodyPr/>
          <a:lstStyle/>
          <a:p>
            <a:r>
              <a:rPr lang="en-US" dirty="0"/>
              <a:t>Complex Partial Seizures (CPS) are epileptic seizures that are originated from one cerebral hemisphere and cause the impairment of awareness or consciousness.</a:t>
            </a:r>
          </a:p>
          <a:p>
            <a:r>
              <a:rPr lang="en-US" dirty="0"/>
              <a:t>CPS occur in about 35% of epileptic patients.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61</a:t>
            </a:fld>
            <a:endParaRPr lang="en-US"/>
          </a:p>
        </p:txBody>
      </p:sp>
    </p:spTree>
    <p:extLst>
      <p:ext uri="{BB962C8B-B14F-4D97-AF65-F5344CB8AC3E}">
        <p14:creationId xmlns:p14="http://schemas.microsoft.com/office/powerpoint/2010/main" val="2558023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a:t>
            </a:r>
          </a:p>
        </p:txBody>
      </p:sp>
      <p:sp>
        <p:nvSpPr>
          <p:cNvPr id="3" name="Content Placeholder 2"/>
          <p:cNvSpPr>
            <a:spLocks noGrp="1"/>
          </p:cNvSpPr>
          <p:nvPr>
            <p:ph sz="quarter" idx="1"/>
          </p:nvPr>
        </p:nvSpPr>
        <p:spPr/>
        <p:txBody>
          <a:bodyPr>
            <a:normAutofit lnSpcReduction="10000"/>
          </a:bodyPr>
          <a:lstStyle/>
          <a:p>
            <a:r>
              <a:rPr lang="en-US" dirty="0"/>
              <a:t>For an Epilepsy Monitoring Unit (EMU) subject to be identified as an epileptic or PNES patient, the EEG recordings have to contain the presences of ictal patterns or </a:t>
            </a:r>
            <a:r>
              <a:rPr lang="en-US" dirty="0" err="1"/>
              <a:t>epileptiform</a:t>
            </a:r>
            <a:r>
              <a:rPr lang="en-US" dirty="0"/>
              <a:t> discharges. </a:t>
            </a:r>
          </a:p>
          <a:p>
            <a:r>
              <a:rPr lang="en-US" dirty="0"/>
              <a:t>Due to the uncertain presences of ictal patterns or </a:t>
            </a:r>
            <a:r>
              <a:rPr lang="en-US" dirty="0" err="1"/>
              <a:t>epileptiform</a:t>
            </a:r>
            <a:r>
              <a:rPr lang="en-US" dirty="0"/>
              <a:t> discharges, the EEG recording usually has to continue for a long period of time so that the recording can possess some presences of ictal patterns.</a:t>
            </a:r>
          </a:p>
          <a:p>
            <a:r>
              <a:rPr lang="en-US" dirty="0"/>
              <a:t>This study probes the possibility of identifying CPS and PNES patients using only a certain amount of interictal EEG recordings.</a:t>
            </a:r>
          </a:p>
          <a:p>
            <a:endParaRPr lang="en-US" dirty="0"/>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62</a:t>
            </a:fld>
            <a:endParaRPr lang="en-US"/>
          </a:p>
        </p:txBody>
      </p:sp>
    </p:spTree>
    <p:extLst>
      <p:ext uri="{BB962C8B-B14F-4D97-AF65-F5344CB8AC3E}">
        <p14:creationId xmlns:p14="http://schemas.microsoft.com/office/powerpoint/2010/main" val="252154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Incidence of Epileptic Seizure Types</a:t>
            </a:r>
          </a:p>
        </p:txBody>
      </p:sp>
      <p:sp>
        <p:nvSpPr>
          <p:cNvPr id="4" name="Rectangle 3"/>
          <p:cNvSpPr/>
          <p:nvPr/>
        </p:nvSpPr>
        <p:spPr>
          <a:xfrm>
            <a:off x="1627046" y="6550223"/>
            <a:ext cx="5813707" cy="276999"/>
          </a:xfrm>
          <a:prstGeom prst="rect">
            <a:avLst/>
          </a:prstGeom>
        </p:spPr>
        <p:txBody>
          <a:bodyPr wrap="none">
            <a:spAutoFit/>
          </a:bodyPr>
          <a:lstStyle/>
          <a:p>
            <a:pPr algn="ctr"/>
            <a:r>
              <a:rPr lang="en-US" sz="1200" dirty="0"/>
              <a:t>Hauser WA, Seizure Disorders: The Changes With Age, </a:t>
            </a:r>
            <a:r>
              <a:rPr lang="en-US" sz="1200" dirty="0" err="1"/>
              <a:t>Epilepsia</a:t>
            </a:r>
            <a:r>
              <a:rPr lang="en-US" sz="1200" i="1" dirty="0"/>
              <a:t>. </a:t>
            </a:r>
            <a:r>
              <a:rPr lang="en-US" sz="1200" dirty="0"/>
              <a:t>33(Suppl. 4):S6-S14, 1992</a:t>
            </a:r>
          </a:p>
        </p:txBody>
      </p:sp>
      <p:graphicFrame>
        <p:nvGraphicFramePr>
          <p:cNvPr id="5" name="Chart 4"/>
          <p:cNvGraphicFramePr>
            <a:graphicFrameLocks/>
          </p:cNvGraphicFramePr>
          <p:nvPr>
            <p:extLst>
              <p:ext uri="{D42A27DB-BD31-4B8C-83A1-F6EECF244321}">
                <p14:modId xmlns:p14="http://schemas.microsoft.com/office/powerpoint/2010/main" val="3644321430"/>
              </p:ext>
            </p:extLst>
          </p:nvPr>
        </p:nvGraphicFramePr>
        <p:xfrm>
          <a:off x="1676400" y="1600201"/>
          <a:ext cx="6019800" cy="495954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B1330BE-7158-49B9-A262-FD7BFE428748}" type="slidenum">
              <a:rPr lang="en-US" smtClean="0"/>
              <a:pPr/>
              <a:t>63</a:t>
            </a:fld>
            <a:endParaRPr lang="en-US"/>
          </a:p>
        </p:txBody>
      </p:sp>
    </p:spTree>
    <p:extLst>
      <p:ext uri="{BB962C8B-B14F-4D97-AF65-F5344CB8AC3E}">
        <p14:creationId xmlns:p14="http://schemas.microsoft.com/office/powerpoint/2010/main" val="1732177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Ictal</a:t>
            </a:r>
            <a:r>
              <a:rPr lang="en-US" dirty="0"/>
              <a:t> EEG of a Convulsive PNES </a:t>
            </a:r>
          </a:p>
        </p:txBody>
      </p:sp>
      <p:pic>
        <p:nvPicPr>
          <p:cNvPr id="5" name="Content Placeholder 4"/>
          <p:cNvPicPr>
            <a:picLocks noGrp="1" noChangeAspect="1" noChangeArrowheads="1"/>
          </p:cNvPicPr>
          <p:nvPr>
            <p:ph sz="quarter" idx="1"/>
          </p:nvPr>
        </p:nvPicPr>
        <p:blipFill>
          <a:blip r:embed="rId2" cstate="print"/>
          <a:stretch>
            <a:fillRect/>
          </a:stretch>
        </p:blipFill>
        <p:spPr bwMode="auto">
          <a:xfrm>
            <a:off x="1784102" y="1447800"/>
            <a:ext cx="6032996" cy="4572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1330BE-7158-49B9-A262-FD7BFE428748}" type="slidenum">
              <a:rPr lang="en-US" smtClean="0"/>
              <a:pPr/>
              <a:t>64</a:t>
            </a:fld>
            <a:endParaRPr lang="en-US"/>
          </a:p>
        </p:txBody>
      </p:sp>
    </p:spTree>
    <p:extLst>
      <p:ext uri="{BB962C8B-B14F-4D97-AF65-F5344CB8AC3E}">
        <p14:creationId xmlns:p14="http://schemas.microsoft.com/office/powerpoint/2010/main" val="1874828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Ictal</a:t>
            </a:r>
            <a:r>
              <a:rPr lang="en-US" b="1" dirty="0"/>
              <a:t> EEG of a Complex Partial Seizure</a:t>
            </a:r>
          </a:p>
        </p:txBody>
      </p:sp>
      <p:pic>
        <p:nvPicPr>
          <p:cNvPr id="4" name="Content Placeholder 3"/>
          <p:cNvPicPr>
            <a:picLocks noGrp="1" noChangeAspect="1" noChangeArrowheads="1"/>
          </p:cNvPicPr>
          <p:nvPr>
            <p:ph sz="quarter" idx="1"/>
          </p:nvPr>
        </p:nvPicPr>
        <p:blipFill>
          <a:blip r:embed="rId2" cstate="print"/>
          <a:stretch>
            <a:fillRect/>
          </a:stretch>
        </p:blipFill>
        <p:spPr bwMode="auto">
          <a:xfrm>
            <a:off x="998910" y="1447800"/>
            <a:ext cx="7603380" cy="4572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1330BE-7158-49B9-A262-FD7BFE428748}" type="slidenum">
              <a:rPr lang="en-US" smtClean="0"/>
              <a:pPr/>
              <a:t>65</a:t>
            </a:fld>
            <a:endParaRPr lang="en-US"/>
          </a:p>
        </p:txBody>
      </p:sp>
    </p:spTree>
    <p:extLst>
      <p:ext uri="{BB962C8B-B14F-4D97-AF65-F5344CB8AC3E}">
        <p14:creationId xmlns:p14="http://schemas.microsoft.com/office/powerpoint/2010/main" val="1964836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Method</a:t>
            </a:r>
          </a:p>
        </p:txBody>
      </p:sp>
      <p:sp>
        <p:nvSpPr>
          <p:cNvPr id="3" name="Content Placeholder 2"/>
          <p:cNvSpPr>
            <a:spLocks noGrp="1"/>
          </p:cNvSpPr>
          <p:nvPr>
            <p:ph sz="quarter" idx="1"/>
          </p:nvPr>
        </p:nvSpPr>
        <p:spPr/>
        <p:txBody>
          <a:bodyPr>
            <a:normAutofit fontScale="92500"/>
          </a:bodyPr>
          <a:lstStyle/>
          <a:p>
            <a:r>
              <a:rPr lang="en-US" dirty="0"/>
              <a:t>The study included seven CPS patients and another seven PNES patients.</a:t>
            </a:r>
          </a:p>
          <a:p>
            <a:r>
              <a:rPr lang="en-US" dirty="0"/>
              <a:t>Drowsy state EEG signals are characterized by dominant alpha oscillation around O1 and O2 channels and no eye-blinking activities.</a:t>
            </a:r>
          </a:p>
          <a:p>
            <a:r>
              <a:rPr lang="en-US" dirty="0"/>
              <a:t>Eyes-closed resting state EEG sub-segments of subjects were selected from long-term EEG recordings.</a:t>
            </a:r>
          </a:p>
          <a:p>
            <a:r>
              <a:rPr lang="en-US" dirty="0"/>
              <a:t>All selected eyes-closed resting state EEG sub-segments are at least seven hours before the first CPS or PNES.</a:t>
            </a:r>
          </a:p>
          <a:p>
            <a:r>
              <a:rPr lang="en-US" dirty="0"/>
              <a:t>Subjects have at least four continuous eyes-closed resting state segments. These segments are all longer than 30 seconds.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66</a:t>
            </a:fld>
            <a:endParaRPr lang="en-US"/>
          </a:p>
        </p:txBody>
      </p:sp>
    </p:spTree>
    <p:extLst>
      <p:ext uri="{BB962C8B-B14F-4D97-AF65-F5344CB8AC3E}">
        <p14:creationId xmlns:p14="http://schemas.microsoft.com/office/powerpoint/2010/main" val="791805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Drowsy State EEG of a CPS Patient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1981200"/>
            <a:ext cx="91059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1330BE-7158-49B9-A262-FD7BFE428748}" type="slidenum">
              <a:rPr lang="en-US" smtClean="0"/>
              <a:pPr/>
              <a:t>67</a:t>
            </a:fld>
            <a:endParaRPr lang="en-US"/>
          </a:p>
        </p:txBody>
      </p:sp>
    </p:spTree>
    <p:extLst>
      <p:ext uri="{BB962C8B-B14F-4D97-AF65-F5344CB8AC3E}">
        <p14:creationId xmlns:p14="http://schemas.microsoft.com/office/powerpoint/2010/main" val="1002157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Drowsy State EEG of a PNES Patient</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1943100"/>
            <a:ext cx="913447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1330BE-7158-49B9-A262-FD7BFE428748}" type="slidenum">
              <a:rPr lang="en-US" smtClean="0"/>
              <a:pPr/>
              <a:t>68</a:t>
            </a:fld>
            <a:endParaRPr lang="en-US"/>
          </a:p>
        </p:txBody>
      </p:sp>
    </p:spTree>
    <p:extLst>
      <p:ext uri="{BB962C8B-B14F-4D97-AF65-F5344CB8AC3E}">
        <p14:creationId xmlns:p14="http://schemas.microsoft.com/office/powerpoint/2010/main" val="3690122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Small World Network Analysis Flow</a:t>
            </a:r>
          </a:p>
        </p:txBody>
      </p:sp>
      <p:pic>
        <p:nvPicPr>
          <p:cNvPr id="5" name="Content Placeholder 4"/>
          <p:cNvPicPr>
            <a:picLocks noGrp="1"/>
          </p:cNvPicPr>
          <p:nvPr>
            <p:ph sz="quarter" idx="1"/>
          </p:nvPr>
        </p:nvPicPr>
        <p:blipFill>
          <a:blip r:embed="rId3" cstate="print">
            <a:extLst>
              <a:ext uri="{28A0092B-C50C-407E-A947-70E740481C1C}">
                <a14:useLocalDpi xmlns:a14="http://schemas.microsoft.com/office/drawing/2010/main"/>
              </a:ext>
            </a:extLst>
          </a:blip>
          <a:srcRect/>
          <a:stretch>
            <a:fillRect/>
          </a:stretch>
        </p:blipFill>
        <p:spPr bwMode="auto">
          <a:xfrm>
            <a:off x="2667000" y="1905000"/>
            <a:ext cx="1828800" cy="1828800"/>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a:ext>
            </a:extLst>
          </a:blip>
          <a:srcRect/>
          <a:stretch>
            <a:fillRect/>
          </a:stretch>
        </p:blipFill>
        <p:spPr bwMode="auto">
          <a:xfrm>
            <a:off x="5257800" y="1905000"/>
            <a:ext cx="1828800" cy="1828800"/>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a:ext>
            </a:extLst>
          </a:blip>
          <a:srcRect/>
          <a:stretch>
            <a:fillRect/>
          </a:stretch>
        </p:blipFill>
        <p:spPr bwMode="auto">
          <a:xfrm>
            <a:off x="76200" y="1866900"/>
            <a:ext cx="1828800" cy="1828800"/>
          </a:xfrm>
          <a:prstGeom prst="rect">
            <a:avLst/>
          </a:prstGeom>
          <a:noFill/>
          <a:ln w="9525">
            <a:noFill/>
            <a:miter lim="800000"/>
            <a:headEnd/>
            <a:tailEnd/>
          </a:ln>
        </p:spPr>
      </p:pic>
      <p:pic>
        <p:nvPicPr>
          <p:cNvPr id="6150" name="Picture 6"/>
          <p:cNvPicPr>
            <a:picLocks noChangeAspect="1" noChangeArrowheads="1"/>
          </p:cNvPicPr>
          <p:nvPr/>
        </p:nvPicPr>
        <p:blipFill rotWithShape="1">
          <a:blip r:embed="rId6" cstate="print">
            <a:extLst>
              <a:ext uri="{28A0092B-C50C-407E-A947-70E740481C1C}">
                <a14:useLocalDpi xmlns:a14="http://schemas.microsoft.com/office/drawing/2010/main"/>
              </a:ext>
            </a:extLst>
          </a:blip>
          <a:stretch/>
        </p:blipFill>
        <p:spPr bwMode="auto">
          <a:xfrm>
            <a:off x="5257800" y="4162425"/>
            <a:ext cx="1828800" cy="181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7925" y="4267200"/>
            <a:ext cx="173781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057400" y="2582418"/>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929884" y="3721108"/>
            <a:ext cx="484632" cy="445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616196" y="259080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6" idx="3"/>
          </p:cNvCxnSpPr>
          <p:nvPr/>
        </p:nvCxnSpPr>
        <p:spPr>
          <a:xfrm>
            <a:off x="7086600" y="2819400"/>
            <a:ext cx="457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086600" y="2514600"/>
            <a:ext cx="457200" cy="304800"/>
          </a:xfrm>
          <a:prstGeom prst="straightConnector1">
            <a:avLst/>
          </a:prstGeom>
          <a:ln w="28575">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86600" y="5181600"/>
            <a:ext cx="533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086600" y="5562600"/>
            <a:ext cx="457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24800" y="3810000"/>
            <a:ext cx="942887" cy="369332"/>
          </a:xfrm>
          <a:prstGeom prst="rect">
            <a:avLst/>
          </a:prstGeom>
        </p:spPr>
        <p:txBody>
          <a:bodyPr wrap="none">
            <a:spAutoFit/>
          </a:bodyPr>
          <a:lstStyle/>
          <a:p>
            <a:r>
              <a:rPr lang="en-US" i="1" dirty="0" err="1"/>
              <a:t>Lp</a:t>
            </a:r>
            <a:r>
              <a:rPr lang="en-US" i="1" dirty="0"/>
              <a:t>/&lt;Ls&gt;</a:t>
            </a:r>
            <a:endParaRPr lang="en-US" dirty="0"/>
          </a:p>
        </p:txBody>
      </p:sp>
      <p:sp>
        <p:nvSpPr>
          <p:cNvPr id="29" name="Rectangle 28"/>
          <p:cNvSpPr/>
          <p:nvPr/>
        </p:nvSpPr>
        <p:spPr>
          <a:xfrm>
            <a:off x="7924800" y="4191000"/>
            <a:ext cx="984565" cy="369332"/>
          </a:xfrm>
          <a:prstGeom prst="rect">
            <a:avLst/>
          </a:prstGeom>
        </p:spPr>
        <p:txBody>
          <a:bodyPr wrap="none">
            <a:spAutoFit/>
          </a:bodyPr>
          <a:lstStyle/>
          <a:p>
            <a:r>
              <a:rPr lang="en-US" i="1" dirty="0"/>
              <a:t>Cp/&lt;Cs&gt;</a:t>
            </a:r>
            <a:endParaRPr lang="en-US" dirty="0"/>
          </a:p>
        </p:txBody>
      </p:sp>
      <p:sp>
        <p:nvSpPr>
          <p:cNvPr id="30" name="Rectangle 29"/>
          <p:cNvSpPr/>
          <p:nvPr/>
        </p:nvSpPr>
        <p:spPr>
          <a:xfrm>
            <a:off x="7620000" y="5802868"/>
            <a:ext cx="356188" cy="369332"/>
          </a:xfrm>
          <a:prstGeom prst="rect">
            <a:avLst/>
          </a:prstGeom>
        </p:spPr>
        <p:txBody>
          <a:bodyPr wrap="none">
            <a:spAutoFit/>
          </a:bodyPr>
          <a:lstStyle/>
          <a:p>
            <a:r>
              <a:rPr lang="en-US" i="1" dirty="0"/>
              <a:t>Cs</a:t>
            </a:r>
            <a:endParaRPr lang="en-US" dirty="0"/>
          </a:p>
        </p:txBody>
      </p:sp>
      <p:sp>
        <p:nvSpPr>
          <p:cNvPr id="19" name="Rectangle 18"/>
          <p:cNvSpPr/>
          <p:nvPr/>
        </p:nvSpPr>
        <p:spPr>
          <a:xfrm>
            <a:off x="7620000" y="5002768"/>
            <a:ext cx="335348" cy="369332"/>
          </a:xfrm>
          <a:prstGeom prst="rect">
            <a:avLst/>
          </a:prstGeom>
        </p:spPr>
        <p:txBody>
          <a:bodyPr wrap="none">
            <a:spAutoFit/>
          </a:bodyPr>
          <a:lstStyle/>
          <a:p>
            <a:r>
              <a:rPr lang="en-US" i="1" dirty="0" err="1"/>
              <a:t>Ls</a:t>
            </a:r>
            <a:endParaRPr lang="en-US" dirty="0"/>
          </a:p>
        </p:txBody>
      </p:sp>
      <p:sp>
        <p:nvSpPr>
          <p:cNvPr id="20" name="Rectangle 19"/>
          <p:cNvSpPr/>
          <p:nvPr/>
        </p:nvSpPr>
        <p:spPr>
          <a:xfrm>
            <a:off x="7620000" y="2253734"/>
            <a:ext cx="369012" cy="369332"/>
          </a:xfrm>
          <a:prstGeom prst="rect">
            <a:avLst/>
          </a:prstGeom>
        </p:spPr>
        <p:txBody>
          <a:bodyPr wrap="none">
            <a:spAutoFit/>
          </a:bodyPr>
          <a:lstStyle/>
          <a:p>
            <a:r>
              <a:rPr lang="en-US" i="1" dirty="0" err="1"/>
              <a:t>Lp</a:t>
            </a:r>
            <a:endParaRPr lang="en-US" dirty="0"/>
          </a:p>
        </p:txBody>
      </p:sp>
      <p:sp>
        <p:nvSpPr>
          <p:cNvPr id="33" name="Rectangle 32"/>
          <p:cNvSpPr/>
          <p:nvPr/>
        </p:nvSpPr>
        <p:spPr>
          <a:xfrm>
            <a:off x="7543800" y="3124200"/>
            <a:ext cx="389850" cy="369332"/>
          </a:xfrm>
          <a:prstGeom prst="rect">
            <a:avLst/>
          </a:prstGeom>
        </p:spPr>
        <p:txBody>
          <a:bodyPr wrap="none">
            <a:spAutoFit/>
          </a:bodyPr>
          <a:lstStyle/>
          <a:p>
            <a:r>
              <a:rPr lang="en-US" i="1" dirty="0"/>
              <a:t>Cp</a:t>
            </a:r>
            <a:endParaRPr lang="en-US" dirty="0"/>
          </a:p>
        </p:txBody>
      </p:sp>
      <p:sp>
        <p:nvSpPr>
          <p:cNvPr id="23" name="Right Brace 22"/>
          <p:cNvSpPr/>
          <p:nvPr/>
        </p:nvSpPr>
        <p:spPr>
          <a:xfrm>
            <a:off x="8001000" y="2438400"/>
            <a:ext cx="155448" cy="914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a:off x="8153400" y="5105400"/>
            <a:ext cx="155448" cy="914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Elbow Connector 26"/>
          <p:cNvCxnSpPr/>
          <p:nvPr/>
        </p:nvCxnSpPr>
        <p:spPr>
          <a:xfrm rot="10800000" flipH="1" flipV="1">
            <a:off x="8140659" y="2895600"/>
            <a:ext cx="317541" cy="914400"/>
          </a:xfrm>
          <a:prstGeom prst="bentConnector4">
            <a:avLst>
              <a:gd name="adj1" fmla="val 101987"/>
              <a:gd name="adj2" fmla="val 875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1" name="Elbow Connector 2050"/>
          <p:cNvCxnSpPr>
            <a:stCxn id="36" idx="1"/>
            <a:endCxn id="29" idx="2"/>
          </p:cNvCxnSpPr>
          <p:nvPr/>
        </p:nvCxnSpPr>
        <p:spPr>
          <a:xfrm rot="10800000" flipH="1">
            <a:off x="8308847" y="4560332"/>
            <a:ext cx="108235" cy="1002268"/>
          </a:xfrm>
          <a:prstGeom prst="bentConnector4">
            <a:avLst>
              <a:gd name="adj1" fmla="val 105604"/>
              <a:gd name="adj2" fmla="val 7280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Equal 51"/>
          <p:cNvSpPr/>
          <p:nvPr/>
        </p:nvSpPr>
        <p:spPr>
          <a:xfrm>
            <a:off x="4419600" y="4996934"/>
            <a:ext cx="592113" cy="555703"/>
          </a:xfrm>
          <a:prstGeom prst="mathEqual">
            <a:avLst>
              <a:gd name="adj1" fmla="val 9684"/>
              <a:gd name="adj2" fmla="val 1176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3" name="Rectangle 52"/>
          <p:cNvSpPr/>
          <p:nvPr/>
        </p:nvSpPr>
        <p:spPr>
          <a:xfrm>
            <a:off x="838200" y="4812268"/>
            <a:ext cx="942887" cy="369332"/>
          </a:xfrm>
          <a:prstGeom prst="rect">
            <a:avLst/>
          </a:prstGeom>
        </p:spPr>
        <p:txBody>
          <a:bodyPr wrap="none">
            <a:spAutoFit/>
          </a:bodyPr>
          <a:lstStyle/>
          <a:p>
            <a:r>
              <a:rPr lang="en-US" i="1" dirty="0" err="1"/>
              <a:t>Lp</a:t>
            </a:r>
            <a:r>
              <a:rPr lang="en-US" i="1" dirty="0"/>
              <a:t>/&lt;Ls&gt;</a:t>
            </a:r>
            <a:endParaRPr lang="en-US" dirty="0"/>
          </a:p>
        </p:txBody>
      </p:sp>
      <p:sp>
        <p:nvSpPr>
          <p:cNvPr id="54" name="Rectangle 53"/>
          <p:cNvSpPr/>
          <p:nvPr/>
        </p:nvSpPr>
        <p:spPr>
          <a:xfrm>
            <a:off x="838200" y="4431268"/>
            <a:ext cx="984565" cy="369332"/>
          </a:xfrm>
          <a:prstGeom prst="rect">
            <a:avLst/>
          </a:prstGeom>
        </p:spPr>
        <p:txBody>
          <a:bodyPr wrap="none">
            <a:spAutoFit/>
          </a:bodyPr>
          <a:lstStyle/>
          <a:p>
            <a:r>
              <a:rPr lang="en-US" i="1" dirty="0"/>
              <a:t>Cp/&lt;Cs&gt;</a:t>
            </a:r>
            <a:endParaRPr lang="en-US" dirty="0"/>
          </a:p>
        </p:txBody>
      </p:sp>
      <p:cxnSp>
        <p:nvCxnSpPr>
          <p:cNvPr id="2061" name="Straight Connector 2060"/>
          <p:cNvCxnSpPr/>
          <p:nvPr/>
        </p:nvCxnSpPr>
        <p:spPr>
          <a:xfrm>
            <a:off x="685800" y="481226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3" name="Rectangle 2062"/>
          <p:cNvSpPr/>
          <p:nvPr/>
        </p:nvSpPr>
        <p:spPr>
          <a:xfrm>
            <a:off x="278316" y="4629745"/>
            <a:ext cx="460382" cy="369332"/>
          </a:xfrm>
          <a:prstGeom prst="rect">
            <a:avLst/>
          </a:prstGeom>
        </p:spPr>
        <p:txBody>
          <a:bodyPr wrap="none">
            <a:spAutoFit/>
          </a:bodyPr>
          <a:lstStyle/>
          <a:p>
            <a:r>
              <a:rPr lang="el-GR" dirty="0"/>
              <a:t>λ</a:t>
            </a:r>
            <a:r>
              <a:rPr lang="en-US" dirty="0"/>
              <a:t> =</a:t>
            </a:r>
          </a:p>
        </p:txBody>
      </p:sp>
      <p:sp>
        <p:nvSpPr>
          <p:cNvPr id="2064" name="Rectangle 2063"/>
          <p:cNvSpPr/>
          <p:nvPr/>
        </p:nvSpPr>
        <p:spPr>
          <a:xfrm>
            <a:off x="19491" y="4053959"/>
            <a:ext cx="2542427" cy="369332"/>
          </a:xfrm>
          <a:prstGeom prst="rect">
            <a:avLst/>
          </a:prstGeom>
        </p:spPr>
        <p:txBody>
          <a:bodyPr wrap="none">
            <a:spAutoFit/>
          </a:bodyPr>
          <a:lstStyle/>
          <a:p>
            <a:r>
              <a:rPr lang="en-US" dirty="0"/>
              <a:t>Small-world network index</a:t>
            </a:r>
          </a:p>
        </p:txBody>
      </p:sp>
      <p:cxnSp>
        <p:nvCxnSpPr>
          <p:cNvPr id="32" name="Straight Arrow Connector 31"/>
          <p:cNvCxnSpPr/>
          <p:nvPr/>
        </p:nvCxnSpPr>
        <p:spPr>
          <a:xfrm>
            <a:off x="2286000" y="1828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00200" y="1447800"/>
            <a:ext cx="1447800" cy="369332"/>
          </a:xfrm>
          <a:prstGeom prst="rect">
            <a:avLst/>
          </a:prstGeom>
          <a:noFill/>
        </p:spPr>
        <p:txBody>
          <a:bodyPr wrap="square" rtlCol="0">
            <a:spAutoFit/>
          </a:bodyPr>
          <a:lstStyle/>
          <a:p>
            <a:r>
              <a:rPr lang="en-US" dirty="0"/>
              <a:t>Phase lag index</a:t>
            </a:r>
          </a:p>
        </p:txBody>
      </p:sp>
      <p:cxnSp>
        <p:nvCxnSpPr>
          <p:cNvPr id="38" name="Straight Arrow Connector 37"/>
          <p:cNvCxnSpPr/>
          <p:nvPr/>
        </p:nvCxnSpPr>
        <p:spPr>
          <a:xfrm>
            <a:off x="4800600" y="1828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14800" y="1447800"/>
            <a:ext cx="1676400" cy="369332"/>
          </a:xfrm>
          <a:prstGeom prst="rect">
            <a:avLst/>
          </a:prstGeom>
          <a:noFill/>
        </p:spPr>
        <p:txBody>
          <a:bodyPr wrap="square" rtlCol="0">
            <a:spAutoFit/>
          </a:bodyPr>
          <a:lstStyle/>
          <a:p>
            <a:r>
              <a:rPr lang="en-US" dirty="0"/>
              <a:t>Apply a threshold</a:t>
            </a:r>
          </a:p>
        </p:txBody>
      </p:sp>
      <p:cxnSp>
        <p:nvCxnSpPr>
          <p:cNvPr id="41" name="Straight Arrow Connector 40"/>
          <p:cNvCxnSpPr/>
          <p:nvPr/>
        </p:nvCxnSpPr>
        <p:spPr>
          <a:xfrm>
            <a:off x="5257800" y="3962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52800" y="3810000"/>
            <a:ext cx="2057400" cy="369332"/>
          </a:xfrm>
          <a:prstGeom prst="rect">
            <a:avLst/>
          </a:prstGeom>
          <a:noFill/>
        </p:spPr>
        <p:txBody>
          <a:bodyPr wrap="square" rtlCol="0">
            <a:spAutoFit/>
          </a:bodyPr>
          <a:lstStyle/>
          <a:p>
            <a:r>
              <a:rPr lang="en-US" dirty="0"/>
              <a:t>Randomize the graph</a:t>
            </a:r>
          </a:p>
        </p:txBody>
      </p:sp>
      <p:cxnSp>
        <p:nvCxnSpPr>
          <p:cNvPr id="45" name="Straight Arrow Connector 44"/>
          <p:cNvCxnSpPr/>
          <p:nvPr/>
        </p:nvCxnSpPr>
        <p:spPr>
          <a:xfrm flipV="1">
            <a:off x="4724400" y="5562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114800" y="6096000"/>
            <a:ext cx="1295400" cy="646331"/>
          </a:xfrm>
          <a:prstGeom prst="rect">
            <a:avLst/>
          </a:prstGeom>
          <a:noFill/>
        </p:spPr>
        <p:txBody>
          <a:bodyPr wrap="square" rtlCol="0">
            <a:spAutoFit/>
          </a:bodyPr>
          <a:lstStyle/>
          <a:p>
            <a:r>
              <a:rPr lang="en-US" dirty="0"/>
              <a:t>Visualization of a graph</a:t>
            </a:r>
          </a:p>
        </p:txBody>
      </p:sp>
      <p:sp>
        <p:nvSpPr>
          <p:cNvPr id="3" name="Slide Number Placeholder 2"/>
          <p:cNvSpPr>
            <a:spLocks noGrp="1"/>
          </p:cNvSpPr>
          <p:nvPr>
            <p:ph type="sldNum" sz="quarter" idx="12"/>
          </p:nvPr>
        </p:nvSpPr>
        <p:spPr/>
        <p:txBody>
          <a:bodyPr/>
          <a:lstStyle/>
          <a:p>
            <a:fld id="{DB1330BE-7158-49B9-A262-FD7BFE428748}" type="slidenum">
              <a:rPr lang="en-US" smtClean="0"/>
              <a:pPr/>
              <a:t>69</a:t>
            </a:fld>
            <a:endParaRPr lang="en-US"/>
          </a:p>
        </p:txBody>
      </p:sp>
      <p:cxnSp>
        <p:nvCxnSpPr>
          <p:cNvPr id="11" name="Curved Connector 10"/>
          <p:cNvCxnSpPr/>
          <p:nvPr/>
        </p:nvCxnSpPr>
        <p:spPr>
          <a:xfrm flipV="1">
            <a:off x="7813922" y="1850767"/>
            <a:ext cx="582323" cy="40296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9" idx="0"/>
          </p:cNvCxnSpPr>
          <p:nvPr/>
        </p:nvCxnSpPr>
        <p:spPr>
          <a:xfrm rot="5400000" flipH="1" flipV="1">
            <a:off x="6515958" y="3122484"/>
            <a:ext cx="3152001" cy="60856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89685" y="1447800"/>
            <a:ext cx="2395977" cy="369332"/>
          </a:xfrm>
          <a:prstGeom prst="rect">
            <a:avLst/>
          </a:prstGeom>
          <a:noFill/>
        </p:spPr>
        <p:txBody>
          <a:bodyPr wrap="none" rtlCol="0">
            <a:spAutoFit/>
          </a:bodyPr>
          <a:lstStyle/>
          <a:p>
            <a:r>
              <a:rPr lang="en-US" dirty="0"/>
              <a:t>Characteristic path lengths</a:t>
            </a:r>
          </a:p>
        </p:txBody>
      </p:sp>
      <p:sp>
        <p:nvSpPr>
          <p:cNvPr id="16" name="TextBox 15"/>
          <p:cNvSpPr txBox="1"/>
          <p:nvPr/>
        </p:nvSpPr>
        <p:spPr>
          <a:xfrm>
            <a:off x="6097483" y="6398710"/>
            <a:ext cx="2050369" cy="646331"/>
          </a:xfrm>
          <a:prstGeom prst="rect">
            <a:avLst/>
          </a:prstGeom>
          <a:noFill/>
        </p:spPr>
        <p:txBody>
          <a:bodyPr wrap="none" rtlCol="0">
            <a:spAutoFit/>
          </a:bodyPr>
          <a:lstStyle/>
          <a:p>
            <a:r>
              <a:rPr lang="en-US" dirty="0"/>
              <a:t>Clustering coefficients</a:t>
            </a:r>
          </a:p>
          <a:p>
            <a:endParaRPr lang="en-US" dirty="0"/>
          </a:p>
        </p:txBody>
      </p:sp>
      <p:cxnSp>
        <p:nvCxnSpPr>
          <p:cNvPr id="24" name="Curved Connector 23"/>
          <p:cNvCxnSpPr>
            <a:stCxn id="33" idx="2"/>
            <a:endCxn id="16" idx="0"/>
          </p:cNvCxnSpPr>
          <p:nvPr/>
        </p:nvCxnSpPr>
        <p:spPr>
          <a:xfrm rot="5400000">
            <a:off x="5978108" y="4638093"/>
            <a:ext cx="2905178" cy="61605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30" idx="2"/>
            <a:endCxn id="16" idx="0"/>
          </p:cNvCxnSpPr>
          <p:nvPr/>
        </p:nvCxnSpPr>
        <p:spPr>
          <a:xfrm rot="5400000">
            <a:off x="7347126" y="5947742"/>
            <a:ext cx="226510" cy="67542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H="1">
            <a:off x="441813" y="4340959"/>
            <a:ext cx="407484" cy="438745"/>
          </a:xfrm>
          <a:prstGeom prst="curvedConnector4">
            <a:avLst>
              <a:gd name="adj1" fmla="val -56100"/>
              <a:gd name="adj2" fmla="val 42717"/>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45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7</a:t>
            </a:fld>
            <a:endParaRPr lang="es-CO" dirty="0"/>
          </a:p>
        </p:txBody>
      </p:sp>
      <p:sp>
        <p:nvSpPr>
          <p:cNvPr id="11" name="9 Marcador de contenido"/>
          <p:cNvSpPr txBox="1">
            <a:spLocks/>
          </p:cNvSpPr>
          <p:nvPr/>
        </p:nvSpPr>
        <p:spPr bwMode="auto">
          <a:xfrm>
            <a:off x="392429" y="1617395"/>
            <a:ext cx="4131946"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3"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dirty="0" smtClean="0">
              <a:latin typeface="+mn-lt"/>
              <a:cs typeface="+mn-cs"/>
            </a:endParaRPr>
          </a:p>
          <a:p>
            <a:pPr marL="285750" indent="-285750">
              <a:spcBef>
                <a:spcPct val="20000"/>
              </a:spcBef>
              <a:buFont typeface="Arial" pitchFamily="34" charset="0"/>
              <a:buChar char="•"/>
            </a:pPr>
            <a:r>
              <a:rPr lang="en-US" dirty="0" smtClean="0">
                <a:latin typeface="+mn-lt"/>
                <a:cs typeface="+mn-cs"/>
              </a:rPr>
              <a:t>The earliest linear programming model was developed by Leonid Kantorovich in 1939 during </a:t>
            </a:r>
            <a:r>
              <a:rPr lang="en-US" dirty="0">
                <a:latin typeface="+mn-lt"/>
                <a:cs typeface="+mn-cs"/>
              </a:rPr>
              <a:t>W</a:t>
            </a:r>
            <a:r>
              <a:rPr lang="en-US" dirty="0" smtClean="0">
                <a:latin typeface="+mn-lt"/>
                <a:cs typeface="+mn-cs"/>
              </a:rPr>
              <a:t>orld War II, to plan expenditures to reduce the costs of the army.</a:t>
            </a:r>
          </a:p>
          <a:p>
            <a:pPr marL="285750" indent="-285750">
              <a:spcBef>
                <a:spcPct val="20000"/>
              </a:spcBef>
              <a:buFont typeface="Arial" pitchFamily="34" charset="0"/>
              <a:buChar char="•"/>
            </a:pPr>
            <a:r>
              <a:rPr lang="en-US" dirty="0" smtClean="0">
                <a:solidFill>
                  <a:schemeClr val="bg1">
                    <a:lumMod val="65000"/>
                  </a:schemeClr>
                </a:solidFill>
                <a:latin typeface="+mn-lt"/>
                <a:cs typeface="+mn-cs"/>
              </a:rPr>
              <a:t>In 1940, also during World War II, </a:t>
            </a:r>
            <a:r>
              <a:rPr lang="en-US" dirty="0" err="1" smtClean="0">
                <a:solidFill>
                  <a:schemeClr val="bg1">
                    <a:lumMod val="65000"/>
                  </a:schemeClr>
                </a:solidFill>
                <a:latin typeface="+mn-lt"/>
                <a:cs typeface="+mn-cs"/>
              </a:rPr>
              <a:t>Tjalling</a:t>
            </a:r>
            <a:r>
              <a:rPr lang="en-US" dirty="0" smtClean="0">
                <a:solidFill>
                  <a:schemeClr val="bg1">
                    <a:lumMod val="65000"/>
                  </a:schemeClr>
                </a:solidFill>
                <a:latin typeface="+mn-lt"/>
                <a:cs typeface="+mn-cs"/>
              </a:rPr>
              <a:t> Koopmans formulated also linear optimization models to select shipping routes to send commodities from America, to Specific destinations in England.</a:t>
            </a:r>
          </a:p>
          <a:p>
            <a:pPr marL="285750" indent="-285750">
              <a:spcBef>
                <a:spcPct val="20000"/>
              </a:spcBef>
              <a:buFont typeface="Arial" pitchFamily="34" charset="0"/>
              <a:buChar char="•"/>
            </a:pPr>
            <a:endParaRPr lang="en-US" dirty="0" smtClean="0">
              <a:solidFill>
                <a:schemeClr val="bg1">
                  <a:lumMod val="65000"/>
                </a:schemeClr>
              </a:solidFill>
              <a:latin typeface="+mn-lt"/>
              <a:cs typeface="+mn-cs"/>
            </a:endParaRPr>
          </a:p>
          <a:p>
            <a:pPr marL="285750" indent="-285750">
              <a:spcBef>
                <a:spcPct val="20000"/>
              </a:spcBef>
              <a:buFont typeface="Arial" pitchFamily="34" charset="0"/>
              <a:buChar char="•"/>
            </a:pPr>
            <a:r>
              <a:rPr lang="en-US" dirty="0" smtClean="0">
                <a:solidFill>
                  <a:schemeClr val="bg1">
                    <a:lumMod val="65000"/>
                  </a:schemeClr>
                </a:solidFill>
                <a:latin typeface="+mn-lt"/>
                <a:cs typeface="+mn-cs"/>
              </a:rPr>
              <a:t>For their work in the theory </a:t>
            </a:r>
            <a:r>
              <a:rPr lang="en-US" dirty="0">
                <a:solidFill>
                  <a:schemeClr val="bg1">
                    <a:lumMod val="65000"/>
                  </a:schemeClr>
                </a:solidFill>
                <a:latin typeface="+mn-lt"/>
                <a:cs typeface="+mn-cs"/>
              </a:rPr>
              <a:t>of optimum allocation of </a:t>
            </a:r>
            <a:r>
              <a:rPr lang="en-US" dirty="0" smtClean="0">
                <a:solidFill>
                  <a:schemeClr val="bg1">
                    <a:lumMod val="65000"/>
                  </a:schemeClr>
                </a:solidFill>
                <a:latin typeface="+mn-lt"/>
                <a:cs typeface="+mn-cs"/>
              </a:rPr>
              <a:t>resources, these two researchers were awarded with the Nobel price in Economics in 1975.</a:t>
            </a:r>
          </a:p>
          <a:p>
            <a:pPr>
              <a:spcBef>
                <a:spcPct val="20000"/>
              </a:spcBef>
            </a:pPr>
            <a:endParaRPr lang="en-US" dirty="0" smtClean="0">
              <a:latin typeface="+mn-lt"/>
              <a:cs typeface="+mn-cs"/>
            </a:endParaRPr>
          </a:p>
          <a:p>
            <a:pPr>
              <a:spcBef>
                <a:spcPct val="20000"/>
              </a:spcBef>
            </a:pPr>
            <a:endParaRPr lang="en-US" dirty="0">
              <a:latin typeface="+mn-lt"/>
              <a:cs typeface="+mn-cs"/>
            </a:endParaRP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1026" name="Picture 2" descr="http://upload.wikimedia.org/wikipedia/commons/thumb/f/f4/Leonid_Kantorovich_1975.jpg/180px-Leonid_Kantorovich_19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1755902"/>
            <a:ext cx="171450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179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Significance of the Existence of Small World Structure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7" y="2667000"/>
            <a:ext cx="84566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1330BE-7158-49B9-A262-FD7BFE428748}" type="slidenum">
              <a:rPr lang="en-US" smtClean="0"/>
              <a:pPr/>
              <a:t>70</a:t>
            </a:fld>
            <a:endParaRPr lang="en-US"/>
          </a:p>
        </p:txBody>
      </p:sp>
    </p:spTree>
    <p:extLst>
      <p:ext uri="{BB962C8B-B14F-4D97-AF65-F5344CB8AC3E}">
        <p14:creationId xmlns:p14="http://schemas.microsoft.com/office/powerpoint/2010/main" val="3179948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Measure Results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975" y="1743075"/>
            <a:ext cx="705802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1330BE-7158-49B9-A262-FD7BFE428748}" type="slidenum">
              <a:rPr lang="en-US" smtClean="0"/>
              <a:pPr/>
              <a:t>71</a:t>
            </a:fld>
            <a:endParaRPr lang="en-US"/>
          </a:p>
        </p:txBody>
      </p:sp>
    </p:spTree>
    <p:extLst>
      <p:ext uri="{BB962C8B-B14F-4D97-AF65-F5344CB8AC3E}">
        <p14:creationId xmlns:p14="http://schemas.microsoft.com/office/powerpoint/2010/main" val="3779134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sz="quarter" idx="1"/>
          </p:nvPr>
        </p:nvSpPr>
        <p:spPr/>
        <p:txBody>
          <a:bodyPr>
            <a:normAutofit/>
          </a:bodyPr>
          <a:lstStyle/>
          <a:p>
            <a:r>
              <a:rPr lang="en-US" sz="2000" dirty="0" err="1"/>
              <a:t>Chaovalitwongse</a:t>
            </a:r>
            <a:r>
              <a:rPr lang="en-US" sz="2000" dirty="0"/>
              <a:t> W, </a:t>
            </a:r>
            <a:r>
              <a:rPr lang="en-US" sz="2000" dirty="0" err="1"/>
              <a:t>Iasemidis</a:t>
            </a:r>
            <a:r>
              <a:rPr lang="en-US" sz="2000" dirty="0"/>
              <a:t> LD, </a:t>
            </a:r>
            <a:r>
              <a:rPr lang="en-US" sz="2000" dirty="0" err="1"/>
              <a:t>Pardalos</a:t>
            </a:r>
            <a:r>
              <a:rPr lang="en-US" sz="2000" dirty="0"/>
              <a:t> PM, Carney PR, </a:t>
            </a:r>
            <a:r>
              <a:rPr lang="en-US" sz="2000" dirty="0" err="1"/>
              <a:t>Shiau</a:t>
            </a:r>
            <a:r>
              <a:rPr lang="en-US" sz="2000" dirty="0"/>
              <a:t> DS, </a:t>
            </a:r>
            <a:r>
              <a:rPr lang="en-US" sz="2000" dirty="0" err="1"/>
              <a:t>Sackellares</a:t>
            </a:r>
            <a:r>
              <a:rPr lang="en-US" sz="2000" dirty="0"/>
              <a:t> JC. Performance of a seizure warning algorithm based on the dynamics of intracranial EEG. Epilepsy Research 2005; 64: 93-113.</a:t>
            </a:r>
          </a:p>
          <a:p>
            <a:r>
              <a:rPr lang="en-US" sz="2000" dirty="0" err="1"/>
              <a:t>Iasemidis</a:t>
            </a:r>
            <a:r>
              <a:rPr lang="en-US" sz="2000" dirty="0"/>
              <a:t> LD, </a:t>
            </a:r>
            <a:r>
              <a:rPr lang="en-US" sz="2000" dirty="0" err="1"/>
              <a:t>Shiau</a:t>
            </a:r>
            <a:r>
              <a:rPr lang="en-US" sz="2000" dirty="0"/>
              <a:t> DS, </a:t>
            </a:r>
            <a:r>
              <a:rPr lang="en-US" sz="2000" dirty="0" err="1"/>
              <a:t>Sackellares</a:t>
            </a:r>
            <a:r>
              <a:rPr lang="en-US" sz="2000" dirty="0"/>
              <a:t> JC, </a:t>
            </a:r>
            <a:r>
              <a:rPr lang="en-US" sz="2000" dirty="0" err="1"/>
              <a:t>Pardalos</a:t>
            </a:r>
            <a:r>
              <a:rPr lang="en-US" sz="2000" dirty="0"/>
              <a:t> PM, Prasad A. Dynamical resetting of the human brain at epileptic seizures: Application of nonlinear dynamics and global optimization techniques. IEEE Transactions on Biomedical Engineering 2004; 51: 493-506.</a:t>
            </a:r>
          </a:p>
          <a:p>
            <a:r>
              <a:rPr lang="en-US" sz="2000" dirty="0" err="1"/>
              <a:t>Prokopyev</a:t>
            </a:r>
            <a:r>
              <a:rPr lang="en-US" sz="2000" dirty="0"/>
              <a:t> OA, </a:t>
            </a:r>
            <a:r>
              <a:rPr lang="en-US" sz="2000" dirty="0" err="1"/>
              <a:t>Boginski</a:t>
            </a:r>
            <a:r>
              <a:rPr lang="en-US" sz="2000" dirty="0"/>
              <a:t> V, </a:t>
            </a:r>
            <a:r>
              <a:rPr lang="en-US" sz="2000" dirty="0" err="1"/>
              <a:t>Chaovalitwongse</a:t>
            </a:r>
            <a:r>
              <a:rPr lang="en-US" sz="2000" dirty="0"/>
              <a:t> W, </a:t>
            </a:r>
            <a:r>
              <a:rPr lang="en-US" sz="2000" dirty="0" err="1"/>
              <a:t>Pardalos</a:t>
            </a:r>
            <a:r>
              <a:rPr lang="en-US" sz="2000" dirty="0"/>
              <a:t> PM, </a:t>
            </a:r>
            <a:r>
              <a:rPr lang="en-US" sz="2000" dirty="0" err="1"/>
              <a:t>Sackellares</a:t>
            </a:r>
            <a:r>
              <a:rPr lang="en-US" sz="2000" dirty="0"/>
              <a:t> JC, Carney PR. Network-based techniques in EEG data analysis and epileptic brain modeling. Data Mining in Biomedicine 2003; 7: 559-73. </a:t>
            </a:r>
          </a:p>
          <a:p>
            <a:r>
              <a:rPr lang="en-US" sz="2000" dirty="0"/>
              <a:t>W. A. </a:t>
            </a:r>
            <a:r>
              <a:rPr lang="en-US" sz="2000" dirty="0" err="1"/>
              <a:t>Chaovalitwongse</a:t>
            </a:r>
            <a:r>
              <a:rPr lang="en-US" sz="2000" dirty="0"/>
              <a:t>, P.M. </a:t>
            </a:r>
            <a:r>
              <a:rPr lang="en-US" sz="2000" dirty="0" err="1"/>
              <a:t>Pardalos</a:t>
            </a:r>
            <a:r>
              <a:rPr lang="en-US" sz="2000" dirty="0"/>
              <a:t>, and P. </a:t>
            </a:r>
            <a:r>
              <a:rPr lang="en-US" sz="2000" dirty="0" err="1"/>
              <a:t>Xanthopoulos</a:t>
            </a:r>
            <a:r>
              <a:rPr lang="en-US" sz="2000" dirty="0"/>
              <a:t>, editors. Computational Neuroscience. Springer, 2010.</a:t>
            </a:r>
          </a:p>
          <a:p>
            <a:endParaRPr lang="en-US" sz="2000"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72</a:t>
            </a:fld>
            <a:endParaRPr lang="en-US"/>
          </a:p>
        </p:txBody>
      </p:sp>
    </p:spTree>
    <p:extLst>
      <p:ext uri="{BB962C8B-B14F-4D97-AF65-F5344CB8AC3E}">
        <p14:creationId xmlns:p14="http://schemas.microsoft.com/office/powerpoint/2010/main" val="2096576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ctr"/>
            <a:r>
              <a:rPr lang="en-US" dirty="0">
                <a:solidFill>
                  <a:schemeClr val="tx2">
                    <a:lumMod val="60000"/>
                    <a:lumOff val="40000"/>
                  </a:schemeClr>
                </a:solidFill>
              </a:rPr>
              <a:t>Emerging Questions</a:t>
            </a:r>
          </a:p>
        </p:txBody>
      </p:sp>
      <p:sp>
        <p:nvSpPr>
          <p:cNvPr id="3" name="Content Placeholder 2"/>
          <p:cNvSpPr>
            <a:spLocks noGrp="1"/>
          </p:cNvSpPr>
          <p:nvPr>
            <p:ph sz="quarter" idx="1"/>
          </p:nvPr>
        </p:nvSpPr>
        <p:spPr>
          <a:xfrm>
            <a:off x="457200" y="4800600"/>
            <a:ext cx="8229600" cy="1325563"/>
          </a:xfrm>
        </p:spPr>
        <p:txBody>
          <a:bodyPr/>
          <a:lstStyle/>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73</a:t>
            </a:fld>
            <a:endParaRPr lang="en-US"/>
          </a:p>
        </p:txBody>
      </p:sp>
    </p:spTree>
    <p:extLst>
      <p:ext uri="{BB962C8B-B14F-4D97-AF65-F5344CB8AC3E}">
        <p14:creationId xmlns:p14="http://schemas.microsoft.com/office/powerpoint/2010/main" val="14548965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Controllability </a:t>
            </a:r>
          </a:p>
        </p:txBody>
      </p:sp>
      <p:sp>
        <p:nvSpPr>
          <p:cNvPr id="3" name="Content Placeholder 2"/>
          <p:cNvSpPr>
            <a:spLocks noGrp="1"/>
          </p:cNvSpPr>
          <p:nvPr>
            <p:ph sz="quarter" idx="1"/>
          </p:nvPr>
        </p:nvSpPr>
        <p:spPr/>
        <p:txBody>
          <a:bodyPr>
            <a:normAutofit/>
          </a:bodyPr>
          <a:lstStyle/>
          <a:p>
            <a:r>
              <a:rPr lang="en-US" dirty="0"/>
              <a:t>In nearly every study conducted on human brain networks the questions asked were what are the hubs of the network, e.g. the nodes with highest degree?</a:t>
            </a:r>
          </a:p>
          <a:p>
            <a:r>
              <a:rPr lang="en-US" dirty="0"/>
              <a:t>There is however another important network characteristic set of nodes, arising from network controllability theory, which for the time being remained beyond the attention of researchers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74</a:t>
            </a:fld>
            <a:endParaRPr lang="en-US"/>
          </a:p>
        </p:txBody>
      </p:sp>
    </p:spTree>
    <p:extLst>
      <p:ext uri="{BB962C8B-B14F-4D97-AF65-F5344CB8AC3E}">
        <p14:creationId xmlns:p14="http://schemas.microsoft.com/office/powerpoint/2010/main" val="1509717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Controllability</a:t>
            </a:r>
          </a:p>
        </p:txBody>
      </p:sp>
      <p:sp>
        <p:nvSpPr>
          <p:cNvPr id="3" name="Content Placeholder 2"/>
          <p:cNvSpPr>
            <a:spLocks noGrp="1"/>
          </p:cNvSpPr>
          <p:nvPr>
            <p:ph sz="quarter" idx="1"/>
          </p:nvPr>
        </p:nvSpPr>
        <p:spPr>
          <a:xfrm>
            <a:off x="381000" y="1562390"/>
            <a:ext cx="8229600" cy="4525963"/>
          </a:xfrm>
        </p:spPr>
        <p:txBody>
          <a:bodyPr>
            <a:normAutofit/>
          </a:bodyPr>
          <a:lstStyle/>
          <a:p>
            <a:r>
              <a:rPr lang="en-US" sz="2400" dirty="0"/>
              <a:t>Assume that vector</a:t>
            </a:r>
          </a:p>
          <a:p>
            <a:pPr marL="0" indent="0">
              <a:buNone/>
            </a:pPr>
            <a:r>
              <a:rPr lang="en-US" sz="2400" dirty="0"/>
              <a:t>     captures the state of a network of n nodes at time </a:t>
            </a:r>
            <a:r>
              <a:rPr lang="en-US" sz="2400" i="1" dirty="0"/>
              <a:t>t</a:t>
            </a:r>
            <a:r>
              <a:rPr lang="en-US" sz="2400" dirty="0"/>
              <a:t>, and </a:t>
            </a:r>
          </a:p>
          <a:p>
            <a:pPr marL="0" indent="0">
              <a:buNone/>
            </a:pPr>
            <a:r>
              <a:rPr lang="en-US" sz="2400" dirty="0"/>
              <a:t>     satisfies the equation</a:t>
            </a:r>
          </a:p>
          <a:p>
            <a:pPr marL="0" indent="0">
              <a:buNone/>
            </a:pPr>
            <a:endParaRPr lang="en-US" sz="2400" i="1" dirty="0"/>
          </a:p>
          <a:p>
            <a:pPr marL="0" indent="0">
              <a:buNone/>
            </a:pPr>
            <a:endParaRPr lang="en-US" sz="2400" dirty="0"/>
          </a:p>
          <a:p>
            <a:pPr marL="0" indent="0">
              <a:buNone/>
            </a:pPr>
            <a:r>
              <a:rPr lang="en-US" sz="2400" dirty="0"/>
              <a:t>     Here matrix </a:t>
            </a:r>
            <a:r>
              <a:rPr lang="en-US" sz="2400" i="1" dirty="0"/>
              <a:t>A </a:t>
            </a:r>
            <a:r>
              <a:rPr lang="en-US" sz="2400" dirty="0"/>
              <a:t>describes network connections diagram, matrix  </a:t>
            </a:r>
          </a:p>
          <a:p>
            <a:pPr marL="0" indent="0">
              <a:buNone/>
            </a:pPr>
            <a:r>
              <a:rPr lang="en-US" sz="2400" i="1" dirty="0"/>
              <a:t>     B </a:t>
            </a:r>
            <a:r>
              <a:rPr lang="en-US" sz="2400" dirty="0"/>
              <a:t>is the input matrix that identifies nodes controlled by outside   </a:t>
            </a:r>
          </a:p>
          <a:p>
            <a:pPr marL="0" indent="0">
              <a:buNone/>
            </a:pPr>
            <a:r>
              <a:rPr lang="en-US" sz="2400" dirty="0"/>
              <a:t>     controller. The network is controlled using input vector </a:t>
            </a:r>
            <a:r>
              <a:rPr lang="en-US" sz="2400" i="1" dirty="0"/>
              <a:t>u(t)</a:t>
            </a:r>
            <a:r>
              <a:rPr lang="en-US" sz="2400" dirty="0"/>
              <a:t>.</a:t>
            </a:r>
          </a:p>
          <a:p>
            <a:r>
              <a:rPr lang="en-US" sz="2400" dirty="0"/>
              <a:t>A network described above is called controllable if it can be driven from any initial state to any desired final state in finite time.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485900"/>
            <a:ext cx="3657600" cy="61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895600"/>
            <a:ext cx="3429000" cy="78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75</a:t>
            </a:fld>
            <a:endParaRPr lang="en-US"/>
          </a:p>
        </p:txBody>
      </p:sp>
    </p:spTree>
    <p:extLst>
      <p:ext uri="{BB962C8B-B14F-4D97-AF65-F5344CB8AC3E}">
        <p14:creationId xmlns:p14="http://schemas.microsoft.com/office/powerpoint/2010/main" val="3331685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Controllability</a:t>
            </a:r>
          </a:p>
        </p:txBody>
      </p:sp>
      <p:sp>
        <p:nvSpPr>
          <p:cNvPr id="3" name="Content Placeholder 2"/>
          <p:cNvSpPr>
            <a:spLocks noGrp="1"/>
          </p:cNvSpPr>
          <p:nvPr>
            <p:ph sz="quarter" idx="1"/>
          </p:nvPr>
        </p:nvSpPr>
        <p:spPr/>
        <p:txBody>
          <a:bodyPr>
            <a:normAutofit/>
          </a:bodyPr>
          <a:lstStyle/>
          <a:p>
            <a:r>
              <a:rPr lang="en-US" dirty="0"/>
              <a:t>The nodes to which the control is applied are called driver nodes of the network. The question arising here can formulated as following: identify a minimum set of driver nodes, providing controllability of the network</a:t>
            </a:r>
          </a:p>
          <a:p>
            <a:r>
              <a:rPr lang="en-US" dirty="0"/>
              <a:t>It has been shown, that the minimum set of driver nodes is tightly connected to a maximum matching on the network</a:t>
            </a:r>
          </a:p>
          <a:p>
            <a:r>
              <a:rPr lang="en-US" dirty="0"/>
              <a:t>More precisely, we gain full control over network if and only if we control each unmatched node and there are directed paths from these nodes to all matched nodes.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76</a:t>
            </a:fld>
            <a:endParaRPr lang="en-US"/>
          </a:p>
        </p:txBody>
      </p:sp>
    </p:spTree>
    <p:extLst>
      <p:ext uri="{BB962C8B-B14F-4D97-AF65-F5344CB8AC3E}">
        <p14:creationId xmlns:p14="http://schemas.microsoft.com/office/powerpoint/2010/main" val="3528119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of Brain</a:t>
            </a:r>
          </a:p>
        </p:txBody>
      </p:sp>
      <p:sp>
        <p:nvSpPr>
          <p:cNvPr id="3" name="Content Placeholder 2"/>
          <p:cNvSpPr>
            <a:spLocks noGrp="1"/>
          </p:cNvSpPr>
          <p:nvPr>
            <p:ph sz="quarter" idx="1"/>
          </p:nvPr>
        </p:nvSpPr>
        <p:spPr/>
        <p:txBody>
          <a:bodyPr>
            <a:normAutofit/>
          </a:bodyPr>
          <a:lstStyle/>
          <a:p>
            <a:r>
              <a:rPr lang="en-US" dirty="0"/>
              <a:t>It has been shown, that in majority of real and artificial networks the hubs (nodes with high number of connections) are not among the minimum set of driver nodes</a:t>
            </a:r>
          </a:p>
          <a:p>
            <a:r>
              <a:rPr lang="en-US" dirty="0"/>
              <a:t>Currently we are asking a question, what are the drivers of the brain? Since past studies were focused mostly on network hubs, which in general are not network drivers, answer to this question may bring new and interesting results about human brain</a:t>
            </a:r>
          </a:p>
        </p:txBody>
      </p:sp>
      <p:sp>
        <p:nvSpPr>
          <p:cNvPr id="4" name="Slide Number Placeholder 3"/>
          <p:cNvSpPr>
            <a:spLocks noGrp="1"/>
          </p:cNvSpPr>
          <p:nvPr>
            <p:ph type="sldNum" sz="quarter" idx="12"/>
          </p:nvPr>
        </p:nvSpPr>
        <p:spPr/>
        <p:txBody>
          <a:bodyPr/>
          <a:lstStyle/>
          <a:p>
            <a:fld id="{DB1330BE-7158-49B9-A262-FD7BFE428748}" type="slidenum">
              <a:rPr lang="en-US" smtClean="0"/>
              <a:pPr/>
              <a:t>77</a:t>
            </a:fld>
            <a:endParaRPr lang="en-US"/>
          </a:p>
        </p:txBody>
      </p:sp>
    </p:spTree>
    <p:extLst>
      <p:ext uri="{BB962C8B-B14F-4D97-AF65-F5344CB8AC3E}">
        <p14:creationId xmlns:p14="http://schemas.microsoft.com/office/powerpoint/2010/main" val="25195675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of Brain</a:t>
            </a:r>
          </a:p>
        </p:txBody>
      </p:sp>
      <p:sp>
        <p:nvSpPr>
          <p:cNvPr id="3" name="Content Placeholder 2"/>
          <p:cNvSpPr>
            <a:spLocks noGrp="1"/>
          </p:cNvSpPr>
          <p:nvPr>
            <p:ph sz="quarter" idx="1"/>
          </p:nvPr>
        </p:nvSpPr>
        <p:spPr/>
        <p:txBody>
          <a:bodyPr/>
          <a:lstStyle/>
          <a:p>
            <a:r>
              <a:rPr lang="en-US" dirty="0"/>
              <a:t>Another fundamental question to ask is, How does the brain connectivity change over the time.</a:t>
            </a:r>
          </a:p>
          <a:p>
            <a:r>
              <a:rPr lang="en-US" dirty="0"/>
              <a:t>What should be the appropriate measure (or minimal set of measures) that will completely describe the dynamics of brain?</a:t>
            </a:r>
          </a:p>
          <a:p>
            <a:pPr marL="0" indent="0">
              <a:buNone/>
            </a:pP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78</a:t>
            </a:fld>
            <a:endParaRPr lang="en-US"/>
          </a:p>
        </p:txBody>
      </p:sp>
    </p:spTree>
    <p:extLst>
      <p:ext uri="{BB962C8B-B14F-4D97-AF65-F5344CB8AC3E}">
        <p14:creationId xmlns:p14="http://schemas.microsoft.com/office/powerpoint/2010/main" val="17626273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books</a:t>
            </a:r>
          </a:p>
        </p:txBody>
      </p:sp>
      <p:sp>
        <p:nvSpPr>
          <p:cNvPr id="3" name="Content Placeholder 2"/>
          <p:cNvSpPr>
            <a:spLocks noGrp="1"/>
          </p:cNvSpPr>
          <p:nvPr>
            <p:ph sz="quarter" idx="1"/>
          </p:nvPr>
        </p:nvSpPr>
        <p:spPr>
          <a:xfrm>
            <a:off x="914400" y="2011362"/>
            <a:ext cx="3864429" cy="4572000"/>
          </a:xfrm>
        </p:spPr>
        <p:txBody>
          <a:bodyPr>
            <a:normAutofit/>
          </a:bodyPr>
          <a:lstStyle/>
          <a:p>
            <a:r>
              <a:rPr lang="en-US" sz="2000" b="1" dirty="0"/>
              <a:t>Sustainable Interdependent Networks</a:t>
            </a:r>
            <a:r>
              <a:rPr lang="en-US" sz="2000" dirty="0"/>
              <a:t>, co-editors: </a:t>
            </a:r>
            <a:r>
              <a:rPr lang="en-US" sz="2000" dirty="0" err="1"/>
              <a:t>Amini</a:t>
            </a:r>
            <a:r>
              <a:rPr lang="en-US" sz="2000" dirty="0"/>
              <a:t>, M.H., </a:t>
            </a:r>
            <a:r>
              <a:rPr lang="en-US" sz="2000" dirty="0" err="1"/>
              <a:t>Boroojeni</a:t>
            </a:r>
            <a:r>
              <a:rPr lang="en-US" sz="2000" dirty="0"/>
              <a:t>, K.G., </a:t>
            </a:r>
            <a:r>
              <a:rPr lang="en-US" sz="2000" dirty="0" err="1"/>
              <a:t>Iyengrar</a:t>
            </a:r>
            <a:r>
              <a:rPr lang="en-US" sz="2000" dirty="0"/>
              <a:t>, S.S., </a:t>
            </a:r>
            <a:r>
              <a:rPr lang="en-US" sz="2000" dirty="0" err="1"/>
              <a:t>Pardalos</a:t>
            </a:r>
            <a:r>
              <a:rPr lang="en-US" sz="2000" dirty="0"/>
              <a:t>, P.M., </a:t>
            </a:r>
            <a:r>
              <a:rPr lang="en-US" sz="2000" dirty="0" err="1"/>
              <a:t>Blaabjerg</a:t>
            </a:r>
            <a:r>
              <a:rPr lang="en-US" sz="2000" dirty="0"/>
              <a:t>, F., </a:t>
            </a:r>
            <a:r>
              <a:rPr lang="en-US" sz="2000" dirty="0" err="1"/>
              <a:t>Madni</a:t>
            </a:r>
            <a:r>
              <a:rPr lang="en-US" sz="2000" dirty="0"/>
              <a:t>, A.M., Springer, (2018).</a:t>
            </a:r>
          </a:p>
          <a:p>
            <a:pPr marL="0" indent="0">
              <a:buNone/>
            </a:pP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79</a:t>
            </a:fld>
            <a:endParaRPr lang="en-US"/>
          </a:p>
        </p:txBody>
      </p:sp>
      <p:pic>
        <p:nvPicPr>
          <p:cNvPr id="6" name="Picture 5">
            <a:extLst>
              <a:ext uri="{FF2B5EF4-FFF2-40B4-BE49-F238E27FC236}">
                <a16:creationId xmlns="" xmlns:a16="http://schemas.microsoft.com/office/drawing/2014/main" id="{8D22CA97-F5F9-4A5B-A020-9C97BC7CD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447800"/>
            <a:ext cx="2971800" cy="4419968"/>
          </a:xfrm>
          <a:prstGeom prst="rect">
            <a:avLst/>
          </a:prstGeom>
        </p:spPr>
      </p:pic>
    </p:spTree>
    <p:extLst>
      <p:ext uri="{BB962C8B-B14F-4D97-AF65-F5344CB8AC3E}">
        <p14:creationId xmlns:p14="http://schemas.microsoft.com/office/powerpoint/2010/main" val="135725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8</a:t>
            </a:fld>
            <a:endParaRPr lang="es-CO" dirty="0"/>
          </a:p>
        </p:txBody>
      </p:sp>
      <p:sp>
        <p:nvSpPr>
          <p:cNvPr id="11" name="9 Marcador de contenido"/>
          <p:cNvSpPr txBox="1">
            <a:spLocks/>
          </p:cNvSpPr>
          <p:nvPr/>
        </p:nvSpPr>
        <p:spPr bwMode="auto">
          <a:xfrm>
            <a:off x="392429" y="1617395"/>
            <a:ext cx="4131946"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3"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dirty="0" smtClean="0">
              <a:latin typeface="+mn-lt"/>
              <a:cs typeface="+mn-cs"/>
            </a:endParaRPr>
          </a:p>
          <a:p>
            <a:pPr marL="285750" indent="-285750">
              <a:spcBef>
                <a:spcPct val="20000"/>
              </a:spcBef>
              <a:buFont typeface="Arial" pitchFamily="34" charset="0"/>
              <a:buChar char="•"/>
            </a:pPr>
            <a:r>
              <a:rPr lang="en-US" dirty="0" smtClean="0">
                <a:solidFill>
                  <a:schemeClr val="bg1">
                    <a:lumMod val="65000"/>
                  </a:schemeClr>
                </a:solidFill>
                <a:latin typeface="+mn-lt"/>
                <a:cs typeface="+mn-cs"/>
              </a:rPr>
              <a:t>The earliest linear programming model was developed by Leonid Kantorovich in 1939 during </a:t>
            </a:r>
            <a:r>
              <a:rPr lang="en-US" dirty="0">
                <a:solidFill>
                  <a:schemeClr val="bg1">
                    <a:lumMod val="65000"/>
                  </a:schemeClr>
                </a:solidFill>
                <a:latin typeface="+mn-lt"/>
                <a:cs typeface="+mn-cs"/>
              </a:rPr>
              <a:t>W</a:t>
            </a:r>
            <a:r>
              <a:rPr lang="en-US" dirty="0" smtClean="0">
                <a:solidFill>
                  <a:schemeClr val="bg1">
                    <a:lumMod val="65000"/>
                  </a:schemeClr>
                </a:solidFill>
                <a:latin typeface="+mn-lt"/>
                <a:cs typeface="+mn-cs"/>
              </a:rPr>
              <a:t>orld War II, to plan expenditures to reduce the costs of the army.</a:t>
            </a:r>
          </a:p>
          <a:p>
            <a:pPr marL="285750" indent="-285750">
              <a:spcBef>
                <a:spcPct val="20000"/>
              </a:spcBef>
              <a:buFont typeface="Arial" pitchFamily="34" charset="0"/>
              <a:buChar char="•"/>
            </a:pPr>
            <a:r>
              <a:rPr lang="en-US" dirty="0" smtClean="0">
                <a:latin typeface="+mn-lt"/>
                <a:cs typeface="+mn-cs"/>
              </a:rPr>
              <a:t>In 1940, also during World War II, </a:t>
            </a:r>
            <a:r>
              <a:rPr lang="en-US" dirty="0" err="1" smtClean="0">
                <a:latin typeface="+mn-lt"/>
                <a:cs typeface="+mn-cs"/>
              </a:rPr>
              <a:t>Tjalling</a:t>
            </a:r>
            <a:r>
              <a:rPr lang="en-US" dirty="0" smtClean="0">
                <a:latin typeface="+mn-lt"/>
                <a:cs typeface="+mn-cs"/>
              </a:rPr>
              <a:t> Koopmans formulated also linear optimization models to select shipping routes to send commodities from America, to Specific destinations in England.</a:t>
            </a:r>
          </a:p>
          <a:p>
            <a:pPr marL="285750" indent="-285750">
              <a:spcBef>
                <a:spcPct val="20000"/>
              </a:spcBef>
              <a:buFont typeface="Arial" pitchFamily="34" charset="0"/>
              <a:buChar char="•"/>
            </a:pPr>
            <a:endParaRPr lang="en-US" dirty="0" smtClean="0">
              <a:latin typeface="+mn-lt"/>
              <a:cs typeface="+mn-cs"/>
            </a:endParaRPr>
          </a:p>
          <a:p>
            <a:pPr marL="285750" indent="-285750">
              <a:spcBef>
                <a:spcPct val="20000"/>
              </a:spcBef>
              <a:buFont typeface="Arial" pitchFamily="34" charset="0"/>
              <a:buChar char="•"/>
            </a:pPr>
            <a:r>
              <a:rPr lang="en-US" dirty="0" smtClean="0">
                <a:latin typeface="+mn-lt"/>
                <a:cs typeface="+mn-cs"/>
              </a:rPr>
              <a:t>For their work in the theory </a:t>
            </a:r>
            <a:r>
              <a:rPr lang="en-US" dirty="0">
                <a:latin typeface="+mn-lt"/>
                <a:cs typeface="+mn-cs"/>
              </a:rPr>
              <a:t>of optimum allocation of </a:t>
            </a:r>
            <a:r>
              <a:rPr lang="en-US" dirty="0" smtClean="0">
                <a:latin typeface="+mn-lt"/>
                <a:cs typeface="+mn-cs"/>
              </a:rPr>
              <a:t>resources, </a:t>
            </a:r>
            <a:r>
              <a:rPr lang="en-US" dirty="0">
                <a:latin typeface="+mn-lt"/>
                <a:cs typeface="+mn-cs"/>
              </a:rPr>
              <a:t>t</a:t>
            </a:r>
            <a:r>
              <a:rPr lang="en-US" dirty="0" smtClean="0">
                <a:latin typeface="+mn-lt"/>
                <a:cs typeface="+mn-cs"/>
              </a:rPr>
              <a:t>hese two researchers were awarded with the Nobel price in Economics in 1975.</a:t>
            </a:r>
          </a:p>
          <a:p>
            <a:pPr>
              <a:spcBef>
                <a:spcPct val="20000"/>
              </a:spcBef>
            </a:pPr>
            <a:endParaRPr lang="en-US" dirty="0" smtClean="0">
              <a:latin typeface="+mn-lt"/>
              <a:cs typeface="+mn-cs"/>
            </a:endParaRPr>
          </a:p>
          <a:p>
            <a:pPr>
              <a:spcBef>
                <a:spcPct val="20000"/>
              </a:spcBef>
            </a:pPr>
            <a:endParaRPr lang="en-US" dirty="0">
              <a:latin typeface="+mn-lt"/>
              <a:cs typeface="+mn-cs"/>
            </a:endParaRP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1026" name="Picture 2" descr="http://upload.wikimedia.org/wikipedia/commons/thumb/f/f4/Leonid_Kantorovich_1975.jpg/180px-Leonid_Kantorovich_19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1755902"/>
            <a:ext cx="1714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thumb/d/d0/Tjalling_Koopmans.jpg/200px-Tjalling_Koopm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4150488"/>
            <a:ext cx="1714500" cy="226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422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books</a:t>
            </a:r>
          </a:p>
        </p:txBody>
      </p:sp>
      <p:sp>
        <p:nvSpPr>
          <p:cNvPr id="3" name="Content Placeholder 2"/>
          <p:cNvSpPr>
            <a:spLocks noGrp="1"/>
          </p:cNvSpPr>
          <p:nvPr>
            <p:ph sz="quarter" idx="1"/>
          </p:nvPr>
        </p:nvSpPr>
        <p:spPr>
          <a:xfrm>
            <a:off x="914400" y="2011362"/>
            <a:ext cx="3864429" cy="4572000"/>
          </a:xfrm>
        </p:spPr>
        <p:txBody>
          <a:bodyPr>
            <a:normAutofit/>
          </a:bodyPr>
          <a:lstStyle/>
          <a:p>
            <a:r>
              <a:rPr lang="en-US" sz="2000" b="1" dirty="0"/>
              <a:t>Smart City Networks - Through the Internet of Things, </a:t>
            </a:r>
            <a:r>
              <a:rPr lang="en-US" sz="2000" dirty="0"/>
              <a:t>Editors: </a:t>
            </a:r>
            <a:r>
              <a:rPr lang="en-US" sz="2000" dirty="0" err="1"/>
              <a:t>Rassia</a:t>
            </a:r>
            <a:r>
              <a:rPr lang="en-US" sz="2000" dirty="0"/>
              <a:t>, </a:t>
            </a:r>
            <a:r>
              <a:rPr lang="en-US" sz="2000" dirty="0" err="1"/>
              <a:t>Stamatina</a:t>
            </a:r>
            <a:r>
              <a:rPr lang="en-US" sz="2000" dirty="0"/>
              <a:t> Th., </a:t>
            </a:r>
            <a:r>
              <a:rPr lang="en-US" sz="2000" dirty="0" err="1"/>
              <a:t>Pardalos</a:t>
            </a:r>
            <a:r>
              <a:rPr lang="en-US" sz="2000" dirty="0"/>
              <a:t>, </a:t>
            </a:r>
            <a:r>
              <a:rPr lang="en-US" sz="2000" dirty="0" err="1"/>
              <a:t>Panos</a:t>
            </a:r>
            <a:r>
              <a:rPr lang="en-US" sz="2000" dirty="0"/>
              <a:t> M., Springer Optimization and Its Applications, volume 125 (2017).</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80</a:t>
            </a:fld>
            <a:endParaRPr lang="en-US"/>
          </a:p>
        </p:txBody>
      </p:sp>
      <p:pic>
        <p:nvPicPr>
          <p:cNvPr id="6" name="Picture 5">
            <a:extLst>
              <a:ext uri="{FF2B5EF4-FFF2-40B4-BE49-F238E27FC236}">
                <a16:creationId xmlns="" xmlns:a16="http://schemas.microsoft.com/office/drawing/2014/main" id="{8D22CA97-F5F9-4A5B-A020-9C97BC7CD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447800"/>
            <a:ext cx="2971800" cy="4419968"/>
          </a:xfrm>
          <a:prstGeom prst="rect">
            <a:avLst/>
          </a:prstGeom>
        </p:spPr>
      </p:pic>
      <p:pic>
        <p:nvPicPr>
          <p:cNvPr id="7" name="Picture 6">
            <a:extLst>
              <a:ext uri="{FF2B5EF4-FFF2-40B4-BE49-F238E27FC236}">
                <a16:creationId xmlns="" xmlns:a16="http://schemas.microsoft.com/office/drawing/2014/main" id="{97AF8877-D01D-40C9-A05B-BA0DBE859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447799"/>
            <a:ext cx="2971800" cy="4473871"/>
          </a:xfrm>
          <a:prstGeom prst="rect">
            <a:avLst/>
          </a:prstGeom>
        </p:spPr>
      </p:pic>
    </p:spTree>
    <p:extLst>
      <p:ext uri="{BB962C8B-B14F-4D97-AF65-F5344CB8AC3E}">
        <p14:creationId xmlns:p14="http://schemas.microsoft.com/office/powerpoint/2010/main" val="11494370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books</a:t>
            </a:r>
          </a:p>
        </p:txBody>
      </p:sp>
      <p:sp>
        <p:nvSpPr>
          <p:cNvPr id="3" name="Content Placeholder 2"/>
          <p:cNvSpPr>
            <a:spLocks noGrp="1"/>
          </p:cNvSpPr>
          <p:nvPr>
            <p:ph sz="quarter" idx="1"/>
          </p:nvPr>
        </p:nvSpPr>
        <p:spPr>
          <a:xfrm>
            <a:off x="914400" y="2011362"/>
            <a:ext cx="3864429" cy="4572000"/>
          </a:xfrm>
        </p:spPr>
        <p:txBody>
          <a:bodyPr>
            <a:normAutofit/>
          </a:bodyPr>
          <a:lstStyle/>
          <a:p>
            <a:r>
              <a:rPr lang="en-US" sz="2000" b="1" dirty="0"/>
              <a:t>Optimization and Management in Manufacturing Engineering, </a:t>
            </a:r>
            <a:r>
              <a:rPr lang="en-US" sz="2000" dirty="0"/>
              <a:t>co-authors: </a:t>
            </a:r>
            <a:r>
              <a:rPr lang="en-US" sz="2000" dirty="0" err="1"/>
              <a:t>Xinbao</a:t>
            </a:r>
            <a:r>
              <a:rPr lang="en-US" sz="2000" dirty="0"/>
              <a:t> Liu, Jun Pei, Lin Liu, Hao Cheng, Mi Zhou, </a:t>
            </a:r>
            <a:r>
              <a:rPr lang="en-US" sz="2000" dirty="0" err="1"/>
              <a:t>Panos</a:t>
            </a:r>
            <a:r>
              <a:rPr lang="en-US" sz="2000" dirty="0"/>
              <a:t> M. </a:t>
            </a:r>
            <a:r>
              <a:rPr lang="en-US" sz="2000" dirty="0" err="1"/>
              <a:t>Pardalos</a:t>
            </a:r>
            <a:r>
              <a:rPr lang="en-US" sz="2000" dirty="0"/>
              <a:t>, Springer, (2017).</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81</a:t>
            </a:fld>
            <a:endParaRPr lang="en-US"/>
          </a:p>
        </p:txBody>
      </p:sp>
      <p:pic>
        <p:nvPicPr>
          <p:cNvPr id="6" name="Picture 5">
            <a:extLst>
              <a:ext uri="{FF2B5EF4-FFF2-40B4-BE49-F238E27FC236}">
                <a16:creationId xmlns="" xmlns:a16="http://schemas.microsoft.com/office/drawing/2014/main" id="{8D22CA97-F5F9-4A5B-A020-9C97BC7CD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447800"/>
            <a:ext cx="2971800" cy="4419968"/>
          </a:xfrm>
          <a:prstGeom prst="rect">
            <a:avLst/>
          </a:prstGeom>
        </p:spPr>
      </p:pic>
      <p:pic>
        <p:nvPicPr>
          <p:cNvPr id="8" name="Picture 7">
            <a:extLst>
              <a:ext uri="{FF2B5EF4-FFF2-40B4-BE49-F238E27FC236}">
                <a16:creationId xmlns="" xmlns:a16="http://schemas.microsoft.com/office/drawing/2014/main" id="{B648AB3A-2D5B-4BD2-A1EC-865F1EA02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423850"/>
            <a:ext cx="2971800" cy="4473871"/>
          </a:xfrm>
          <a:prstGeom prst="rect">
            <a:avLst/>
          </a:prstGeom>
        </p:spPr>
      </p:pic>
    </p:spTree>
    <p:extLst>
      <p:ext uri="{BB962C8B-B14F-4D97-AF65-F5344CB8AC3E}">
        <p14:creationId xmlns:p14="http://schemas.microsoft.com/office/powerpoint/2010/main" val="41681568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92F4E77-DE30-4491-A81F-C1690A65D1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447799"/>
            <a:ext cx="2971800" cy="4470277"/>
          </a:xfrm>
          <a:prstGeom prst="rect">
            <a:avLst/>
          </a:prstGeom>
        </p:spPr>
      </p:pic>
      <p:sp>
        <p:nvSpPr>
          <p:cNvPr id="2" name="Title 1"/>
          <p:cNvSpPr>
            <a:spLocks noGrp="1"/>
          </p:cNvSpPr>
          <p:nvPr>
            <p:ph type="title"/>
          </p:nvPr>
        </p:nvSpPr>
        <p:spPr/>
        <p:txBody>
          <a:bodyPr/>
          <a:lstStyle/>
          <a:p>
            <a:r>
              <a:rPr lang="en-US" dirty="0"/>
              <a:t>Selected books</a:t>
            </a:r>
          </a:p>
        </p:txBody>
      </p:sp>
      <p:sp>
        <p:nvSpPr>
          <p:cNvPr id="3" name="Content Placeholder 2"/>
          <p:cNvSpPr>
            <a:spLocks noGrp="1"/>
          </p:cNvSpPr>
          <p:nvPr>
            <p:ph sz="quarter" idx="1"/>
          </p:nvPr>
        </p:nvSpPr>
        <p:spPr>
          <a:xfrm>
            <a:off x="914400" y="2011362"/>
            <a:ext cx="3864429" cy="4572000"/>
          </a:xfrm>
        </p:spPr>
        <p:txBody>
          <a:bodyPr>
            <a:normAutofit/>
          </a:bodyPr>
          <a:lstStyle/>
          <a:p>
            <a:r>
              <a:rPr lang="en-US" sz="2000" b="1" dirty="0"/>
              <a:t>Dynamics of Information Systems: Computational and Mathematical Challenges, </a:t>
            </a:r>
            <a:r>
              <a:rPr lang="en-US" sz="2000" dirty="0"/>
              <a:t>coeditors: C. </a:t>
            </a:r>
            <a:r>
              <a:rPr lang="en-US" sz="2000" dirty="0" err="1"/>
              <a:t>Vogiatzis</a:t>
            </a:r>
            <a:r>
              <a:rPr lang="en-US" sz="2000" dirty="0"/>
              <a:t>, J. L. </a:t>
            </a:r>
            <a:r>
              <a:rPr lang="en-US" sz="2000" dirty="0" err="1"/>
              <a:t>Walteros</a:t>
            </a:r>
            <a:r>
              <a:rPr lang="en-US" sz="2000" dirty="0"/>
              <a:t> and P. M. </a:t>
            </a:r>
            <a:r>
              <a:rPr lang="en-US" sz="2000" dirty="0" err="1"/>
              <a:t>Pardalos</a:t>
            </a:r>
            <a:r>
              <a:rPr lang="en-US" sz="2000" dirty="0"/>
              <a:t>, Springer, (2014).</a:t>
            </a:r>
          </a:p>
        </p:txBody>
      </p:sp>
      <p:sp>
        <p:nvSpPr>
          <p:cNvPr id="4" name="Slide Number Placeholder 3"/>
          <p:cNvSpPr>
            <a:spLocks noGrp="1"/>
          </p:cNvSpPr>
          <p:nvPr>
            <p:ph type="sldNum" sz="quarter" idx="12"/>
          </p:nvPr>
        </p:nvSpPr>
        <p:spPr/>
        <p:txBody>
          <a:bodyPr/>
          <a:lstStyle/>
          <a:p>
            <a:fld id="{DB1330BE-7158-49B9-A262-FD7BFE428748}" type="slidenum">
              <a:rPr lang="en-US" smtClean="0"/>
              <a:pPr/>
              <a:t>82</a:t>
            </a:fld>
            <a:endParaRPr lang="en-US"/>
          </a:p>
        </p:txBody>
      </p:sp>
    </p:spTree>
    <p:extLst>
      <p:ext uri="{BB962C8B-B14F-4D97-AF65-F5344CB8AC3E}">
        <p14:creationId xmlns:p14="http://schemas.microsoft.com/office/powerpoint/2010/main" val="29697295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762000" y="2057400"/>
            <a:ext cx="7408333" cy="1972733"/>
          </a:xfrm>
        </p:spPr>
        <p:txBody>
          <a:bodyPr/>
          <a:lstStyle/>
          <a:p>
            <a:endParaRPr lang="en-US" dirty="0"/>
          </a:p>
          <a:p>
            <a:endParaRPr lang="en-US" dirty="0"/>
          </a:p>
          <a:p>
            <a:pPr>
              <a:buNone/>
            </a:pPr>
            <a:r>
              <a:rPr lang="en-US" dirty="0"/>
              <a:t>			           </a:t>
            </a:r>
            <a:r>
              <a:rPr lang="en-US" sz="4400" dirty="0"/>
              <a:t>Thank You</a:t>
            </a:r>
          </a:p>
        </p:txBody>
      </p:sp>
      <p:sp>
        <p:nvSpPr>
          <p:cNvPr id="4" name="Slide Number Placeholder 3"/>
          <p:cNvSpPr>
            <a:spLocks noGrp="1"/>
          </p:cNvSpPr>
          <p:nvPr>
            <p:ph type="sldNum" sz="quarter" idx="12"/>
          </p:nvPr>
        </p:nvSpPr>
        <p:spPr/>
        <p:txBody>
          <a:bodyPr/>
          <a:lstStyle/>
          <a:p>
            <a:fld id="{DB1330BE-7158-49B9-A262-FD7BFE428748}" type="slidenum">
              <a:rPr lang="en-US" smtClean="0"/>
              <a:pPr/>
              <a:t>83</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C022F46-9A6F-4366-8E3B-EDA98FDF4138}" type="slidenum">
              <a:rPr lang="es-CO" smtClean="0"/>
              <a:pPr>
                <a:defRPr/>
              </a:pPr>
              <a:t>9</a:t>
            </a:fld>
            <a:endParaRPr lang="es-CO" dirty="0"/>
          </a:p>
        </p:txBody>
      </p:sp>
      <p:sp>
        <p:nvSpPr>
          <p:cNvPr id="11" name="9 Marcador de contenido"/>
          <p:cNvSpPr txBox="1">
            <a:spLocks/>
          </p:cNvSpPr>
          <p:nvPr/>
        </p:nvSpPr>
        <p:spPr bwMode="auto">
          <a:xfrm>
            <a:off x="392429" y="1617395"/>
            <a:ext cx="4131946" cy="46966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endParaRPr lang="en-US" dirty="0">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3074" name="Picture 2" descr="http://upload.wikimedia.org/wikipedia/en/thumb/b/bb/Frank_Lauren_Hitchcock_%281875-1957%29.jpg/100px-Frank_Lauren_Hitchcock_%281875-195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786" y="1617395"/>
            <a:ext cx="952500" cy="1743076"/>
          </a:xfrm>
          <a:prstGeom prst="rect">
            <a:avLst/>
          </a:prstGeom>
          <a:noFill/>
          <a:extLst>
            <a:ext uri="{909E8E84-426E-40DD-AFC4-6F175D3DCCD1}">
              <a14:hiddenFill xmlns:a14="http://schemas.microsoft.com/office/drawing/2010/main">
                <a:solidFill>
                  <a:srgbClr val="FFFFFF"/>
                </a:solidFill>
              </a14:hiddenFill>
            </a:ext>
          </a:extLst>
        </p:spPr>
      </p:pic>
      <p:sp>
        <p:nvSpPr>
          <p:cNvPr id="10" name="2 Título"/>
          <p:cNvSpPr txBox="1">
            <a:spLocks/>
          </p:cNvSpPr>
          <p:nvPr/>
        </p:nvSpPr>
        <p:spPr bwMode="auto">
          <a:xfrm>
            <a:off x="457200" y="817563"/>
            <a:ext cx="8229600" cy="6365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en-US" sz="3000" b="1" dirty="0" smtClean="0">
                <a:solidFill>
                  <a:schemeClr val="bg1"/>
                </a:solidFill>
              </a:rPr>
              <a:t>Network Analysis History</a:t>
            </a:r>
          </a:p>
        </p:txBody>
      </p:sp>
      <p:sp>
        <p:nvSpPr>
          <p:cNvPr id="13" name="9 Marcador de contenido"/>
          <p:cNvSpPr txBox="1">
            <a:spLocks/>
          </p:cNvSpPr>
          <p:nvPr/>
        </p:nvSpPr>
        <p:spPr bwMode="auto">
          <a:xfrm>
            <a:off x="392428" y="1617395"/>
            <a:ext cx="5170171" cy="486913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US" b="1" dirty="0" smtClean="0">
                <a:latin typeface="+mn-lt"/>
                <a:cs typeface="+mn-cs"/>
              </a:rPr>
              <a:t>The field evolved </a:t>
            </a:r>
            <a:r>
              <a:rPr lang="en-US" b="1" dirty="0">
                <a:latin typeface="+mn-lt"/>
                <a:cs typeface="+mn-cs"/>
              </a:rPr>
              <a:t>dramatically </a:t>
            </a:r>
            <a:r>
              <a:rPr lang="en-US" b="1" dirty="0" smtClean="0">
                <a:latin typeface="+mn-lt"/>
                <a:cs typeface="+mn-cs"/>
              </a:rPr>
              <a:t>after </a:t>
            </a:r>
            <a:r>
              <a:rPr lang="en-US" b="1" dirty="0">
                <a:latin typeface="+mn-lt"/>
                <a:cs typeface="+mn-cs"/>
              </a:rPr>
              <a:t>the </a:t>
            </a:r>
            <a:r>
              <a:rPr lang="en-US" b="1" dirty="0" smtClean="0">
                <a:latin typeface="+mn-lt"/>
                <a:cs typeface="+mn-cs"/>
              </a:rPr>
              <a:t>19th century.</a:t>
            </a:r>
          </a:p>
          <a:p>
            <a:pPr>
              <a:spcBef>
                <a:spcPct val="20000"/>
              </a:spcBef>
            </a:pPr>
            <a:endParaRPr lang="en-US" b="1" dirty="0">
              <a:latin typeface="+mn-lt"/>
              <a:cs typeface="+mn-cs"/>
            </a:endParaRPr>
          </a:p>
          <a:p>
            <a:pPr marL="285750" indent="-285750">
              <a:spcBef>
                <a:spcPct val="20000"/>
              </a:spcBef>
              <a:buFont typeface="Arial" pitchFamily="34" charset="0"/>
              <a:buChar char="•"/>
            </a:pPr>
            <a:r>
              <a:rPr lang="en-US" dirty="0" smtClean="0">
                <a:latin typeface="+mn-lt"/>
                <a:cs typeface="+mn-cs"/>
              </a:rPr>
              <a:t>The first complete algorithm for solving the transportation problem was proposed </a:t>
            </a:r>
            <a:r>
              <a:rPr lang="en-US" dirty="0">
                <a:latin typeface="+mn-lt"/>
                <a:cs typeface="+mn-cs"/>
              </a:rPr>
              <a:t>by Frank </a:t>
            </a:r>
            <a:r>
              <a:rPr lang="en-US" dirty="0" smtClean="0">
                <a:latin typeface="+mn-lt"/>
                <a:cs typeface="+mn-cs"/>
              </a:rPr>
              <a:t>Lauren Hitchcock in 1941.</a:t>
            </a:r>
          </a:p>
          <a:p>
            <a:pPr>
              <a:spcBef>
                <a:spcPct val="20000"/>
              </a:spcBef>
            </a:pPr>
            <a:endParaRPr lang="en-US" dirty="0">
              <a:latin typeface="+mn-lt"/>
              <a:cs typeface="+mn-cs"/>
            </a:endParaRPr>
          </a:p>
          <a:p>
            <a:pPr marL="285750" indent="-285750">
              <a:spcBef>
                <a:spcPct val="20000"/>
              </a:spcBef>
              <a:buFont typeface="Arial" pitchFamily="34" charset="0"/>
              <a:buChar char="•"/>
            </a:pPr>
            <a:r>
              <a:rPr lang="en-US" dirty="0">
                <a:solidFill>
                  <a:schemeClr val="bg1">
                    <a:lumMod val="65000"/>
                  </a:schemeClr>
                </a:solidFill>
                <a:latin typeface="+mn-lt"/>
                <a:cs typeface="+mn-cs"/>
              </a:rPr>
              <a:t>With the development of the Simplex Method for solving linear programs </a:t>
            </a:r>
            <a:r>
              <a:rPr lang="en-US" dirty="0" smtClean="0">
                <a:solidFill>
                  <a:schemeClr val="bg1">
                    <a:lumMod val="65000"/>
                  </a:schemeClr>
                </a:solidFill>
                <a:latin typeface="+mn-lt"/>
                <a:cs typeface="+mn-cs"/>
              </a:rPr>
              <a:t>by </a:t>
            </a:r>
            <a:r>
              <a:rPr lang="en-US" dirty="0">
                <a:solidFill>
                  <a:schemeClr val="bg1">
                    <a:lumMod val="65000"/>
                  </a:schemeClr>
                </a:solidFill>
                <a:latin typeface="+mn-lt"/>
                <a:cs typeface="+mn-cs"/>
              </a:rPr>
              <a:t>George B. </a:t>
            </a:r>
            <a:r>
              <a:rPr lang="en-US" dirty="0" err="1">
                <a:solidFill>
                  <a:schemeClr val="bg1">
                    <a:lumMod val="65000"/>
                  </a:schemeClr>
                </a:solidFill>
                <a:latin typeface="+mn-lt"/>
                <a:cs typeface="+mn-cs"/>
              </a:rPr>
              <a:t>Dantzig</a:t>
            </a:r>
            <a:r>
              <a:rPr lang="en-US" dirty="0">
                <a:solidFill>
                  <a:schemeClr val="bg1">
                    <a:lumMod val="65000"/>
                  </a:schemeClr>
                </a:solidFill>
                <a:latin typeface="+mn-lt"/>
                <a:cs typeface="+mn-cs"/>
              </a:rPr>
              <a:t> in 1957, a new framework for solving several network problems </a:t>
            </a:r>
            <a:r>
              <a:rPr lang="en-US" dirty="0" smtClean="0">
                <a:solidFill>
                  <a:schemeClr val="bg1">
                    <a:lumMod val="65000"/>
                  </a:schemeClr>
                </a:solidFill>
                <a:latin typeface="+mn-lt"/>
                <a:cs typeface="+mn-cs"/>
              </a:rPr>
              <a:t>became available</a:t>
            </a:r>
            <a:r>
              <a:rPr lang="en-US" dirty="0">
                <a:solidFill>
                  <a:schemeClr val="bg1">
                    <a:lumMod val="65000"/>
                  </a:schemeClr>
                </a:solidFill>
                <a:latin typeface="+mn-lt"/>
                <a:cs typeface="+mn-cs"/>
              </a:rPr>
              <a:t>.</a:t>
            </a:r>
          </a:p>
          <a:p>
            <a:pPr marL="285750" indent="-285750">
              <a:spcBef>
                <a:spcPct val="20000"/>
              </a:spcBef>
              <a:buFont typeface="Arial" pitchFamily="34" charset="0"/>
              <a:buChar char="•"/>
            </a:pPr>
            <a:r>
              <a:rPr lang="en-US" dirty="0">
                <a:solidFill>
                  <a:schemeClr val="bg1">
                    <a:lumMod val="65000"/>
                  </a:schemeClr>
                </a:solidFill>
                <a:latin typeface="+mn-lt"/>
                <a:cs typeface="+mn-cs"/>
              </a:rPr>
              <a:t>The network simplex algorithm is still in practice  one of the most efficient algorithms for solving network flow problems.</a:t>
            </a:r>
          </a:p>
          <a:p>
            <a:pPr marL="285750" indent="-285750">
              <a:spcBef>
                <a:spcPct val="20000"/>
              </a:spcBef>
              <a:buFont typeface="Arial" pitchFamily="34" charset="0"/>
              <a:buChar char="•"/>
            </a:pPr>
            <a:endParaRPr lang="en-US" dirty="0">
              <a:solidFill>
                <a:schemeClr val="bg1">
                  <a:lumMod val="65000"/>
                </a:schemeClr>
              </a:solidFill>
              <a:latin typeface="+mn-lt"/>
              <a:cs typeface="+mn-cs"/>
            </a:endParaRPr>
          </a:p>
          <a:p>
            <a:pPr>
              <a:spcBef>
                <a:spcPct val="20000"/>
              </a:spcBef>
            </a:pPr>
            <a:endParaRPr lang="en-US" dirty="0" smtClean="0">
              <a:latin typeface="+mn-lt"/>
              <a:cs typeface="+mn-cs"/>
            </a:endParaRPr>
          </a:p>
          <a:p>
            <a:pPr marL="342900" indent="-342900">
              <a:spcBef>
                <a:spcPct val="20000"/>
              </a:spcBef>
              <a:buFont typeface="Arial" pitchFamily="34" charset="0"/>
              <a:buChar char="•"/>
            </a:pPr>
            <a:endParaRPr lang="en-US" dirty="0" smtClean="0">
              <a:latin typeface="+mn-lt"/>
              <a:cs typeface="+mn-cs"/>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4" y="3849607"/>
            <a:ext cx="3362325" cy="246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4457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8778</TotalTime>
  <Words>4850</Words>
  <Application>Microsoft Office PowerPoint</Application>
  <PresentationFormat>On-screen Show (4:3)</PresentationFormat>
  <Paragraphs>525</Paragraphs>
  <Slides>83</Slides>
  <Notes>20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Equity</vt:lpstr>
      <vt:lpstr>Networks: History, the Present, and Future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Handbook of Optimization in Complex Networks</vt:lpstr>
      <vt:lpstr>Handbook of Optimization in Complex Networks</vt:lpstr>
      <vt:lpstr>Handbook of Optimization in Complex Networks</vt:lpstr>
      <vt:lpstr>Handbook of Optimization in Complex Networks</vt:lpstr>
      <vt:lpstr>Graph Theory: Networks</vt:lpstr>
      <vt:lpstr>Graph Theory: Networks</vt:lpstr>
      <vt:lpstr>Graph Theory: Networks</vt:lpstr>
      <vt:lpstr>Network Models in Nature</vt:lpstr>
      <vt:lpstr>Brain Networks</vt:lpstr>
      <vt:lpstr>Brain Networks</vt:lpstr>
      <vt:lpstr>Structural Brain Networks</vt:lpstr>
      <vt:lpstr>Structural Brain Networks</vt:lpstr>
      <vt:lpstr>Small World Networks</vt:lpstr>
      <vt:lpstr>Quantitative Measures of “small world” Property</vt:lpstr>
      <vt:lpstr>Quantitative Measures of “small world” Property</vt:lpstr>
      <vt:lpstr>Structural Brain Networks</vt:lpstr>
      <vt:lpstr>Structural Brain Networks</vt:lpstr>
      <vt:lpstr>Occasional Phenomena or Natural Property?</vt:lpstr>
      <vt:lpstr>Functional Brain Networks</vt:lpstr>
      <vt:lpstr>Functional Brain Networks</vt:lpstr>
      <vt:lpstr>Relation: Structural and Functional Networks</vt:lpstr>
      <vt:lpstr>Applications</vt:lpstr>
      <vt:lpstr>Parkinson Brain Network</vt:lpstr>
      <vt:lpstr>Framework</vt:lpstr>
      <vt:lpstr>Complexities</vt:lpstr>
      <vt:lpstr>Brain Network Analysis in PD fMRI Data </vt:lpstr>
      <vt:lpstr>Magnetic Resonance Imaging</vt:lpstr>
      <vt:lpstr>fMRI Data</vt:lpstr>
      <vt:lpstr>Defining Nodes</vt:lpstr>
      <vt:lpstr>Defining Edges</vt:lpstr>
      <vt:lpstr>Signal Processing</vt:lpstr>
      <vt:lpstr>Why Wavelet Transform?</vt:lpstr>
      <vt:lpstr>Background: Wavelet Transform</vt:lpstr>
      <vt:lpstr>Background: Continuous Wavelet Transform</vt:lpstr>
      <vt:lpstr>Background: Discrete Wavelet Transform</vt:lpstr>
      <vt:lpstr>Time Series Decomposition by Wavelets</vt:lpstr>
      <vt:lpstr>Analysis</vt:lpstr>
      <vt:lpstr>Connectivity</vt:lpstr>
      <vt:lpstr>Global Network Efficiency in PD &amp; Healthy Controls</vt:lpstr>
      <vt:lpstr>Nodal Network Efficiencies</vt:lpstr>
      <vt:lpstr>Average Efficiency Decrement Across All Nodes</vt:lpstr>
      <vt:lpstr>Reference</vt:lpstr>
      <vt:lpstr>Epileptic Brain Network</vt:lpstr>
      <vt:lpstr>Background of PNES</vt:lpstr>
      <vt:lpstr>Background of CPS</vt:lpstr>
      <vt:lpstr>Significance</vt:lpstr>
      <vt:lpstr>Incidence of Epileptic Seizure Types</vt:lpstr>
      <vt:lpstr>Ictal EEG of a Convulsive PNES </vt:lpstr>
      <vt:lpstr>Ictal EEG of a Complex Partial Seizure</vt:lpstr>
      <vt:lpstr>Data Collection Method</vt:lpstr>
      <vt:lpstr>Drowsy State EEG of a CPS Patient</vt:lpstr>
      <vt:lpstr>Drowsy State EEG of a PNES Patient</vt:lpstr>
      <vt:lpstr>Small World Network Analysis Flow</vt:lpstr>
      <vt:lpstr>Significance of the Existence of Small World Structure</vt:lpstr>
      <vt:lpstr>Network Measure Results</vt:lpstr>
      <vt:lpstr>Reference</vt:lpstr>
      <vt:lpstr>Emerging Questions</vt:lpstr>
      <vt:lpstr>Network Controllability </vt:lpstr>
      <vt:lpstr>Network Controllability</vt:lpstr>
      <vt:lpstr>Network Controllability</vt:lpstr>
      <vt:lpstr>Drivers of Brain</vt:lpstr>
      <vt:lpstr>Dynamics of Brain</vt:lpstr>
      <vt:lpstr>Selected books</vt:lpstr>
      <vt:lpstr>Selected books</vt:lpstr>
      <vt:lpstr>Selected books</vt:lpstr>
      <vt:lpstr>Selected books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Analysis and Data Mining in Computational Neuro-Science</dc:title>
  <dc:creator>Korenkevych,Dmytro</dc:creator>
  <cp:lastModifiedBy>Pardalos,Panagote M</cp:lastModifiedBy>
  <cp:revision>105</cp:revision>
  <dcterms:created xsi:type="dcterms:W3CDTF">2011-09-27T15:43:08Z</dcterms:created>
  <dcterms:modified xsi:type="dcterms:W3CDTF">2018-07-22T05:26:19Z</dcterms:modified>
</cp:coreProperties>
</file>