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notesMasterIdLst>
    <p:notesMasterId r:id="rId51"/>
  </p:notesMasterIdLst>
  <p:sldIdLst>
    <p:sldId id="256" r:id="rId2"/>
    <p:sldId id="373" r:id="rId3"/>
    <p:sldId id="333" r:id="rId4"/>
    <p:sldId id="334" r:id="rId5"/>
    <p:sldId id="335" r:id="rId6"/>
    <p:sldId id="336" r:id="rId7"/>
    <p:sldId id="337" r:id="rId8"/>
    <p:sldId id="338" r:id="rId9"/>
    <p:sldId id="339" r:id="rId10"/>
    <p:sldId id="340" r:id="rId11"/>
    <p:sldId id="341" r:id="rId12"/>
    <p:sldId id="342" r:id="rId13"/>
    <p:sldId id="343" r:id="rId14"/>
    <p:sldId id="344" r:id="rId15"/>
    <p:sldId id="345" r:id="rId16"/>
    <p:sldId id="346" r:id="rId17"/>
    <p:sldId id="347" r:id="rId18"/>
    <p:sldId id="374" r:id="rId19"/>
    <p:sldId id="348" r:id="rId20"/>
    <p:sldId id="349" r:id="rId21"/>
    <p:sldId id="350" r:id="rId22"/>
    <p:sldId id="351" r:id="rId23"/>
    <p:sldId id="285" r:id="rId24"/>
    <p:sldId id="286" r:id="rId25"/>
    <p:sldId id="287" r:id="rId26"/>
    <p:sldId id="257" r:id="rId27"/>
    <p:sldId id="368" r:id="rId28"/>
    <p:sldId id="352" r:id="rId29"/>
    <p:sldId id="369" r:id="rId30"/>
    <p:sldId id="375" r:id="rId31"/>
    <p:sldId id="378" r:id="rId32"/>
    <p:sldId id="379" r:id="rId33"/>
    <p:sldId id="370" r:id="rId34"/>
    <p:sldId id="261" r:id="rId35"/>
    <p:sldId id="372" r:id="rId36"/>
    <p:sldId id="353" r:id="rId37"/>
    <p:sldId id="354" r:id="rId38"/>
    <p:sldId id="355" r:id="rId39"/>
    <p:sldId id="356" r:id="rId40"/>
    <p:sldId id="357" r:id="rId41"/>
    <p:sldId id="358" r:id="rId42"/>
    <p:sldId id="359" r:id="rId43"/>
    <p:sldId id="360" r:id="rId44"/>
    <p:sldId id="361" r:id="rId45"/>
    <p:sldId id="362" r:id="rId46"/>
    <p:sldId id="363" r:id="rId47"/>
    <p:sldId id="364" r:id="rId48"/>
    <p:sldId id="367" r:id="rId49"/>
    <p:sldId id="371"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F870A3B-E368-49A9-B446-4C9F1BC89CC8}">
          <p14:sldIdLst>
            <p14:sldId id="256"/>
            <p14:sldId id="373"/>
            <p14:sldId id="333"/>
            <p14:sldId id="334"/>
            <p14:sldId id="335"/>
            <p14:sldId id="336"/>
            <p14:sldId id="337"/>
            <p14:sldId id="338"/>
            <p14:sldId id="339"/>
            <p14:sldId id="340"/>
            <p14:sldId id="341"/>
            <p14:sldId id="342"/>
            <p14:sldId id="343"/>
            <p14:sldId id="344"/>
            <p14:sldId id="345"/>
            <p14:sldId id="346"/>
            <p14:sldId id="347"/>
            <p14:sldId id="374"/>
            <p14:sldId id="348"/>
            <p14:sldId id="349"/>
            <p14:sldId id="350"/>
            <p14:sldId id="351"/>
            <p14:sldId id="285"/>
            <p14:sldId id="286"/>
            <p14:sldId id="287"/>
            <p14:sldId id="257"/>
            <p14:sldId id="368"/>
            <p14:sldId id="352"/>
            <p14:sldId id="369"/>
            <p14:sldId id="375"/>
            <p14:sldId id="378"/>
            <p14:sldId id="379"/>
            <p14:sldId id="370"/>
            <p14:sldId id="261"/>
            <p14:sldId id="372"/>
            <p14:sldId id="353"/>
            <p14:sldId id="354"/>
            <p14:sldId id="355"/>
            <p14:sldId id="356"/>
            <p14:sldId id="357"/>
            <p14:sldId id="358"/>
            <p14:sldId id="359"/>
            <p14:sldId id="360"/>
            <p14:sldId id="361"/>
            <p14:sldId id="362"/>
            <p14:sldId id="363"/>
            <p14:sldId id="364"/>
            <p14:sldId id="367"/>
            <p14:sldId id="371"/>
          </p14:sldIdLst>
        </p14:section>
        <p14:section name="Untitled Section" id="{52E3ECFF-95BC-44DC-843F-EEFFA57BD128}">
          <p14:sldIdLst/>
        </p14:section>
      </p14:sectionLst>
    </p:ext>
    <p:ext uri="{EFAFB233-063F-42B5-8137-9DF3F51BA10A}">
      <p15:sldGuideLst xmlns:p15="http://schemas.microsoft.com/office/powerpoint/2012/main">
        <p15:guide id="1" orient="horz" pos="2160">
          <p15:clr>
            <a:srgbClr val="A4A3A4"/>
          </p15:clr>
        </p15:guide>
        <p15:guide id="2" pos="96"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73" y="48"/>
      </p:cViewPr>
      <p:guideLst>
        <p:guide orient="horz" pos="2160"/>
        <p:guide pos="96"/>
      </p:guideLst>
    </p:cSldViewPr>
  </p:slideViewPr>
  <p:notesTextViewPr>
    <p:cViewPr>
      <p:scale>
        <a:sx n="1" d="1"/>
        <a:sy n="1" d="1"/>
      </p:scale>
      <p:origin x="0" y="0"/>
    </p:cViewPr>
  </p:notesTextViewPr>
  <p:notesViewPr>
    <p:cSldViewPr>
      <p:cViewPr varScale="1">
        <p:scale>
          <a:sx n="85" d="100"/>
          <a:sy n="85" d="100"/>
        </p:scale>
        <p:origin x="-382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0C2D93-8F06-4297-97F0-81AC19B26D6D}" type="datetimeFigureOut">
              <a:rPr lang="en-US" smtClean="0"/>
              <a:pPr/>
              <a:t>6/12/2024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A24A5D-436C-4046-9ADE-05ECB63BDF54}" type="slidenum">
              <a:rPr lang="en-US" smtClean="0"/>
              <a:pPr/>
              <a:t>‹#›</a:t>
            </a:fld>
            <a:endParaRPr lang="en-US"/>
          </a:p>
        </p:txBody>
      </p:sp>
    </p:spTree>
    <p:extLst>
      <p:ext uri="{BB962C8B-B14F-4D97-AF65-F5344CB8AC3E}">
        <p14:creationId xmlns:p14="http://schemas.microsoft.com/office/powerpoint/2010/main" val="27594459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A24A5D-436C-4046-9ADE-05ECB63BDF54}" type="slidenum">
              <a:rPr lang="en-US" smtClean="0"/>
              <a:pPr/>
              <a:t>1</a:t>
            </a:fld>
            <a:endParaRPr lang="en-US"/>
          </a:p>
        </p:txBody>
      </p:sp>
    </p:spTree>
    <p:extLst>
      <p:ext uri="{BB962C8B-B14F-4D97-AF65-F5344CB8AC3E}">
        <p14:creationId xmlns:p14="http://schemas.microsoft.com/office/powerpoint/2010/main" val="37596567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extLst>
      <p:ext uri="{BB962C8B-B14F-4D97-AF65-F5344CB8AC3E}">
        <p14:creationId xmlns:p14="http://schemas.microsoft.com/office/powerpoint/2010/main" val="2542699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a:ea typeface="Arial"/>
              </a:rPr>
              <a:t>Figure 1. </a:t>
            </a:r>
            <a:r>
              <a:rPr lang="en-US" altLang="en-US">
                <a:latin typeface="Arial"/>
                <a:ea typeface="Arial"/>
              </a:rPr>
              <a:t>Illustration of the interdependent relationship among different infrastructures [69]. These complex relationships are characterized by multiple connections between infrastructures, feedback and feed-forward paths, and intricate, branching topologies. The connections create an intricate web that, depending on the characteristics of its linkages, can transmit shocks throughout broad swaths of an economy and across multiple infrastructures. It is clearly impossible to adequately analyse or understand the behavior of a given infrastructure in isolation from the environment or other infrastructures. Rather, one must consider multiple interconnected infrastructures and their interdependences. For example, the reliable operation of modern infrastructures depends on computerized control systems, from supervisory control and data acquisition (SCADA) systems that control electric power grids to computerized systems that manage the flow of railcars and goods in the rail industry. In these cases, the infrastructures require information transmitted and delivered by the communication infrastructure [69].
</a:t>
            </a:r>
          </a:p>
          <a:p>
            <a:pPr marL="0" lvl="0" indent="0"/>
            <a:r>
              <a:rPr lang="en-US" altLang="en-US">
                <a:latin typeface="Arial"/>
                <a:ea typeface="Arial"/>
              </a:rPr>
              <a:t>Unless provided in the caption above, the following copyright applies to the content of this slide: © The Author(s) 2014. Published by Oxford University Press on behalf of China Science Publishing &amp; Media Ltd. All rights reserved. For Permissions, please email: journals.permissions@oup.com</a:t>
            </a: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a:ea typeface="ＭＳ Ｐゴシック" pitchFamily="34" charset="-128"/>
              </a:defRPr>
            </a:lvl5pPr>
          </a:lstStyle>
          <a:p>
            <a:pPr marL="0" lvl="0" indent="0" algn="r" eaLnBrk="1" hangingPunct="1"/>
            <a:fld id="{690ACB17-4911-4801-AE8C-AB942D3CE1E6}" type="slidenum">
              <a:rPr lang="en-US" altLang="en-US" sz="1200"/>
              <a:t>34</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Text Box 1">
            <a:extLst>
              <a:ext uri="{FF2B5EF4-FFF2-40B4-BE49-F238E27FC236}">
                <a16:creationId xmlns:a16="http://schemas.microsoft.com/office/drawing/2014/main" id="{FC65869D-6035-436E-8F86-DCD049C82946}"/>
              </a:ext>
            </a:extLst>
          </p:cNvPr>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a:p>
        </p:txBody>
      </p:sp>
      <p:sp>
        <p:nvSpPr>
          <p:cNvPr id="4099" name="Text Box 2">
            <a:extLst>
              <a:ext uri="{FF2B5EF4-FFF2-40B4-BE49-F238E27FC236}">
                <a16:creationId xmlns:a16="http://schemas.microsoft.com/office/drawing/2014/main" id="{EAD9AFAE-1C86-4F30-93DC-1F0F5C782C2A}"/>
              </a:ext>
            </a:extLst>
          </p:cNvPr>
          <p:cNvSpPr txBox="1">
            <a:spLocks noGrp="1" noChangeArrowheads="1"/>
          </p:cNvSpPr>
          <p:nvPr>
            <p:ph type="body"/>
          </p:nvPr>
        </p:nvSpPr>
        <p:spPr>
          <a:xfrm>
            <a:off x="1185863" y="4787900"/>
            <a:ext cx="5407025" cy="3825875"/>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r>
              <a:rPr lang="en-GB" altLang="en-US" dirty="0">
                <a:latin typeface="Arial" panose="020B0604020202020204" pitchFamily="34" charset="0"/>
                <a:cs typeface="msgothic" charset="0"/>
              </a:rPr>
              <a:t>A sample of the international financial network, where the nodes represent major financial institutions and the links are both directed and weighted and represent the strongest existing relations among them. Node </a:t>
            </a:r>
            <a:r>
              <a:rPr lang="en-GB" altLang="en-US" dirty="0" err="1">
                <a:latin typeface="Arial" panose="020B0604020202020204" pitchFamily="34" charset="0"/>
                <a:cs typeface="msgothic" charset="0"/>
              </a:rPr>
              <a:t>colors</a:t>
            </a:r>
            <a:r>
              <a:rPr lang="en-GB" altLang="en-US" dirty="0">
                <a:latin typeface="Arial" panose="020B0604020202020204" pitchFamily="34" charset="0"/>
                <a:cs typeface="msgothic" charset="0"/>
              </a:rPr>
              <a:t> express different geographical areas: European Union members (red), North America (blue), other countries (green). Even with the reduced number of links displayed in the figure, relative to the true world economy, the network shows a high connectivity among the financial institutions that have mutual share-holdings and closed loops involving several nodes. This indicates that the financial sector is strongly interdependent, which may affect market competition and systemic risk and make the network vulnerable to instability.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9D33D79-4890-4719-A444-C2C9EB879128}" type="slidenum">
              <a:rPr lang="tr-TR" smtClean="0"/>
              <a:pPr/>
              <a:t>45</a:t>
            </a:fld>
            <a:endParaRPr lang="tr-TR"/>
          </a:p>
        </p:txBody>
      </p:sp>
    </p:spTree>
    <p:extLst>
      <p:ext uri="{BB962C8B-B14F-4D97-AF65-F5344CB8AC3E}">
        <p14:creationId xmlns:p14="http://schemas.microsoft.com/office/powerpoint/2010/main" val="1795122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9D33D79-4890-4719-A444-C2C9EB879128}" type="slidenum">
              <a:rPr lang="tr-TR" smtClean="0"/>
              <a:pPr/>
              <a:t>47</a:t>
            </a:fld>
            <a:endParaRPr lang="tr-TR"/>
          </a:p>
        </p:txBody>
      </p:sp>
    </p:spTree>
    <p:extLst>
      <p:ext uri="{BB962C8B-B14F-4D97-AF65-F5344CB8AC3E}">
        <p14:creationId xmlns:p14="http://schemas.microsoft.com/office/powerpoint/2010/main" val="9789835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9D33D79-4890-4719-A444-C2C9EB879128}" type="slidenum">
              <a:rPr lang="tr-TR" smtClean="0"/>
              <a:pPr/>
              <a:t>48</a:t>
            </a:fld>
            <a:endParaRPr lang="tr-TR"/>
          </a:p>
        </p:txBody>
      </p:sp>
    </p:spTree>
    <p:extLst>
      <p:ext uri="{BB962C8B-B14F-4D97-AF65-F5344CB8AC3E}">
        <p14:creationId xmlns:p14="http://schemas.microsoft.com/office/powerpoint/2010/main" val="2542670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p:spPr>
      </p:sp>
      <p:sp>
        <p:nvSpPr>
          <p:cNvPr id="102403" name="Rectangle 3"/>
          <p:cNvSpPr>
            <a:spLocks noGrp="1"/>
          </p:cNvSpPr>
          <p:nvPr>
            <p:ph type="body" idx="1"/>
          </p:nvPr>
        </p:nvSpPr>
        <p:spPr>
          <a:noFill/>
          <a:ln/>
        </p:spPr>
        <p:txBody>
          <a:bodyPr/>
          <a:lstStyle/>
          <a:p>
            <a:endParaRPr lang="es-E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6C8DA25B-3C72-440D-9C0B-B4C363DCEDCC}" type="datetime1">
              <a:rPr lang="en-US" smtClean="0"/>
              <a:t>6/12/2024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B1330BE-7158-49B9-A262-FD7BFE428748}"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DAFF7D0-B1CC-4F9C-941C-17586CDE0ADE}" type="datetime1">
              <a:rPr lang="en-US" smtClean="0"/>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1330BE-7158-49B9-A262-FD7BFE42874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B51191D-2489-41B8-9F58-6EE8C98BC37E}" type="datetime1">
              <a:rPr lang="en-US" smtClean="0"/>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1330BE-7158-49B9-A262-FD7BFE42874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5" name="4 Marcador de pie de página"/>
          <p:cNvSpPr>
            <a:spLocks noGrp="1"/>
          </p:cNvSpPr>
          <p:nvPr>
            <p:ph type="ftr" sz="quarter" idx="11"/>
          </p:nvPr>
        </p:nvSpPr>
        <p:spPr>
          <a:xfrm>
            <a:off x="3124200" y="6356350"/>
            <a:ext cx="2895600" cy="365125"/>
          </a:xfrm>
          <a:prstGeom prst="rect">
            <a:avLst/>
          </a:prstGeom>
        </p:spPr>
        <p:txBody>
          <a:bodyPr/>
          <a:lstStyle>
            <a:lvl1pPr>
              <a:defRPr>
                <a:latin typeface="Arial" pitchFamily="34" charset="0"/>
                <a:cs typeface="Arial" pitchFamily="34" charset="0"/>
              </a:defRPr>
            </a:lvl1pPr>
          </a:lstStyle>
          <a:p>
            <a:pPr>
              <a:defRPr/>
            </a:pPr>
            <a:endParaRPr lang="es-ES" dirty="0"/>
          </a:p>
        </p:txBody>
      </p:sp>
      <p:sp>
        <p:nvSpPr>
          <p:cNvPr id="6" name="5 Marcador de número de diapositiva"/>
          <p:cNvSpPr>
            <a:spLocks noGrp="1"/>
          </p:cNvSpPr>
          <p:nvPr>
            <p:ph type="sldNum" sz="quarter" idx="12"/>
          </p:nvPr>
        </p:nvSpPr>
        <p:spPr/>
        <p:txBody>
          <a:bodyPr/>
          <a:lstStyle>
            <a:lvl1pPr>
              <a:defRPr/>
            </a:lvl1pPr>
          </a:lstStyle>
          <a:p>
            <a:pPr>
              <a:defRPr/>
            </a:pPr>
            <a:fld id="{93237C88-F21A-4E1F-AEDE-30294A2FD959}" type="slidenum">
              <a:rPr lang="es-ES"/>
              <a:pPr>
                <a:defRPr/>
              </a:pPr>
              <a:t>‹#›</a:t>
            </a:fld>
            <a:endParaRPr lang="es-ES" dirty="0"/>
          </a:p>
        </p:txBody>
      </p:sp>
    </p:spTree>
    <p:extLst>
      <p:ext uri="{BB962C8B-B14F-4D97-AF65-F5344CB8AC3E}">
        <p14:creationId xmlns:p14="http://schemas.microsoft.com/office/powerpoint/2010/main" val="1262913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FE808C8-119C-43D9-A8CC-F1FDD01F044B}" type="datetime1">
              <a:rPr lang="en-US" smtClean="0"/>
              <a:t>6/12/2024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1330BE-7158-49B9-A262-FD7BFE428748}"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6DEF71E2-2AAF-4073-AC5E-E20095608985}" type="datetime1">
              <a:rPr lang="en-US" smtClean="0"/>
              <a:t>6/12/2024</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DB1330BE-7158-49B9-A262-FD7BFE42874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9F73118F-086A-4F98-8CB6-AC144667F041}" type="datetime1">
              <a:rPr lang="en-US" smtClean="0"/>
              <a:t>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1330BE-7158-49B9-A262-FD7BFE428748}"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A747B44D-FCB6-4C3B-92FE-4FA6C93FB352}" type="datetime1">
              <a:rPr lang="en-US" smtClean="0"/>
              <a:t>6/12/2024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1330BE-7158-49B9-A262-FD7BFE428748}"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9C8B3117-4FF6-4FB8-A42E-297B780ECA59}" type="datetime1">
              <a:rPr lang="en-US" smtClean="0"/>
              <a:t>6/12/2024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1330BE-7158-49B9-A262-FD7BFE42874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293873-164E-4AF4-A0C2-38B81DBD2205}" type="datetime1">
              <a:rPr lang="en-US" smtClean="0"/>
              <a:t>6/12/2024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1330BE-7158-49B9-A262-FD7BFE42874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B12522E-DD66-4799-8756-2E1F8101017C}" type="datetime1">
              <a:rPr lang="en-US" smtClean="0"/>
              <a:t>6/12/2024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1330BE-7158-49B9-A262-FD7BFE428748}"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D8556748-A46F-4007-A4CF-27CE360C5E9E}" type="datetime1">
              <a:rPr lang="en-US" smtClean="0"/>
              <a:t>6/12/2024</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DB1330BE-7158-49B9-A262-FD7BFE428748}"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microsoft.com/office/2007/relationships/hdphoto" Target="../media/hdphoto2.wdp"/><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4876800" y="6172200"/>
            <a:ext cx="2476500" cy="476250"/>
          </a:xfrm>
          <a:prstGeom prst="rect">
            <a:avLst/>
          </a:prstGeom>
        </p:spPr>
        <p:txBody>
          <a:bodyPr anchor="ctr" anchorCtr="0"/>
          <a:lstStyle>
            <a:lvl1pPr algn="r" eaLnBrk="1" latinLnBrk="0" hangingPunct="1">
              <a:defRPr kumimoji="0" sz="1400">
                <a:solidFill>
                  <a:schemeClr val="tx2"/>
                </a:solidFill>
              </a:defRPr>
            </a:lvl1pPr>
          </a:lstStyle>
          <a:p>
            <a:fld id="{5F6D52D8-1B69-4A4F-940E-35E1B4D5CE68}" type="datetime1">
              <a:rPr lang="en-US" smtClean="0"/>
              <a:t>6/12/2024</a:t>
            </a:fld>
            <a:endParaRPr lang="en-US"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dirty="0"/>
          </a:p>
        </p:txBody>
      </p:sp>
      <p:sp>
        <p:nvSpPr>
          <p:cNvPr id="23" name="Slide Number Placeholder 22"/>
          <p:cNvSpPr>
            <a:spLocks noGrp="1"/>
          </p:cNvSpPr>
          <p:nvPr>
            <p:ph type="sldNum" sz="quarter" idx="4"/>
          </p:nvPr>
        </p:nvSpPr>
        <p:spPr>
          <a:xfrm>
            <a:off x="8515350" y="61722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B1330BE-7158-49B9-A262-FD7BFE428748}" type="slidenum">
              <a:rPr lang="en-US" smtClean="0"/>
              <a:pPr/>
              <a:t>‹#›</a:t>
            </a:fld>
            <a:endParaRPr lang="en-US" dirty="0"/>
          </a:p>
        </p:txBody>
      </p:sp>
      <p:pic>
        <p:nvPicPr>
          <p:cNvPr id="10" name="Picture 9"/>
          <p:cNvPicPr>
            <a:picLocks noChangeAspect="1" noChangeArrowheads="1"/>
          </p:cNvPicPr>
          <p:nvPr userDrawn="1"/>
        </p:nvPicPr>
        <p:blipFill>
          <a:blip r:embed="rId14">
            <a:extLst>
              <a:ext uri="{BEBA8EAE-BF5A-486C-A8C5-ECC9F3942E4B}">
                <a14:imgProps xmlns:a14="http://schemas.microsoft.com/office/drawing/2010/main">
                  <a14:imgLayer r:embed="rId15">
                    <a14:imgEffect>
                      <a14:artisticCrisscrossEtching/>
                    </a14:imgEffect>
                  </a14:imgLayer>
                </a14:imgProps>
              </a:ext>
            </a:extLst>
          </a:blip>
          <a:srcRect/>
          <a:stretch>
            <a:fillRect/>
          </a:stretch>
        </p:blipFill>
        <p:spPr bwMode="auto">
          <a:xfrm>
            <a:off x="200025" y="6096000"/>
            <a:ext cx="1066800" cy="56991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3"/>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22000"/>
                    </a14:imgEffect>
                  </a14:imgLayer>
                </a14:imgProps>
              </a:ext>
              <a:ext uri="{28A0092B-C50C-407E-A947-70E740481C1C}">
                <a14:useLocalDpi xmlns:a14="http://schemas.microsoft.com/office/drawing/2010/main" val="0"/>
              </a:ext>
            </a:extLst>
          </a:blip>
          <a:srcRect/>
          <a:stretch>
            <a:fillRect/>
          </a:stretch>
        </p:blipFill>
        <p:spPr bwMode="auto">
          <a:xfrm>
            <a:off x="8458200" y="152400"/>
            <a:ext cx="514350" cy="5064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ise.ufl.edu/pardalo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5.gif"/><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www.springer.com/mathematics/book/978-1-4419-7996-4"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hyperlink" Target="https://link.springer.com/book/10.1007/978-3-031-10596-8#author-0-0" TargetMode="External"/><Relationship Id="rId7"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hyperlink" Target="https://link.springer.com/book/10.1007/978-3-031-10596-8#author-0-2" TargetMode="External"/><Relationship Id="rId4" Type="http://schemas.openxmlformats.org/officeDocument/2006/relationships/hyperlink" Target="https://link.springer.com/book/10.1007/978-3-031-10596-8#author-0-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doi.org/10.1038/ncomms13928"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image" Target="../media/image51.png"/><Relationship Id="rId7" Type="http://schemas.openxmlformats.org/officeDocument/2006/relationships/image" Target="../media/image55.emf"/><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8" Type="http://schemas.openxmlformats.org/officeDocument/2006/relationships/image" Target="../media/image63.emf"/><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58.emf"/><Relationship Id="rId7" Type="http://schemas.openxmlformats.org/officeDocument/2006/relationships/image" Target="../media/image62.emf"/><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image" Target="../media/image57.emf"/><Relationship Id="rId16"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1.emf"/><Relationship Id="rId11" Type="http://schemas.openxmlformats.org/officeDocument/2006/relationships/image" Target="../media/image66.emf"/><Relationship Id="rId5" Type="http://schemas.openxmlformats.org/officeDocument/2006/relationships/image" Target="../media/image60.emf"/><Relationship Id="rId15" Type="http://schemas.openxmlformats.org/officeDocument/2006/relationships/image" Target="../media/image63.png"/><Relationship Id="rId10" Type="http://schemas.openxmlformats.org/officeDocument/2006/relationships/image" Target="../media/image65.emf"/><Relationship Id="rId4" Type="http://schemas.openxmlformats.org/officeDocument/2006/relationships/image" Target="../media/image59.emf"/><Relationship Id="rId9" Type="http://schemas.openxmlformats.org/officeDocument/2006/relationships/image" Target="../media/image64.emf"/><Relationship Id="rId14" Type="http://schemas.openxmlformats.org/officeDocument/2006/relationships/image" Target="../media/image62.png"/></Relationships>
</file>

<file path=ppt/slides/_rels/slide3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image" Target="../media/image58.emf"/><Relationship Id="rId7" Type="http://schemas.openxmlformats.org/officeDocument/2006/relationships/image" Target="../media/image70.pn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0.emf"/><Relationship Id="rId9"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78.emf"/><Relationship Id="rId3" Type="http://schemas.openxmlformats.org/officeDocument/2006/relationships/image" Target="../media/image73.emf"/><Relationship Id="rId7" Type="http://schemas.openxmlformats.org/officeDocument/2006/relationships/image" Target="../media/image77.emf"/><Relationship Id="rId2" Type="http://schemas.openxmlformats.org/officeDocument/2006/relationships/image" Target="../media/image72.emf"/><Relationship Id="rId1" Type="http://schemas.openxmlformats.org/officeDocument/2006/relationships/slideLayout" Target="../slideLayouts/slideLayout2.xml"/><Relationship Id="rId6" Type="http://schemas.openxmlformats.org/officeDocument/2006/relationships/image" Target="../media/image76.emf"/><Relationship Id="rId5" Type="http://schemas.openxmlformats.org/officeDocument/2006/relationships/image" Target="../media/image75.emf"/><Relationship Id="rId4" Type="http://schemas.openxmlformats.org/officeDocument/2006/relationships/image" Target="../media/image74.emf"/><Relationship Id="rId9" Type="http://schemas.openxmlformats.org/officeDocument/2006/relationships/image" Target="../media/image79.emf"/></Relationships>
</file>

<file path=ppt/slides/_rels/slide4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https://www.nature.com/articles/s41598-019-38869-0"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4.tif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276600"/>
            <a:ext cx="6400800" cy="2895599"/>
          </a:xfrm>
        </p:spPr>
        <p:txBody>
          <a:bodyPr>
            <a:normAutofit/>
          </a:bodyPr>
          <a:lstStyle/>
          <a:p>
            <a:pPr>
              <a:lnSpc>
                <a:spcPct val="120000"/>
              </a:lnSpc>
            </a:pPr>
            <a:r>
              <a:rPr lang="en-US" sz="2400" b="1" dirty="0">
                <a:solidFill>
                  <a:schemeClr val="tx1"/>
                </a:solidFill>
              </a:rPr>
              <a:t>Panos M. Pardalos</a:t>
            </a:r>
            <a:endParaRPr lang="en-US" sz="1800" b="1" dirty="0">
              <a:solidFill>
                <a:schemeClr val="tx1"/>
              </a:solidFill>
            </a:endParaRPr>
          </a:p>
          <a:p>
            <a:pPr>
              <a:lnSpc>
                <a:spcPct val="60000"/>
              </a:lnSpc>
            </a:pPr>
            <a:r>
              <a:rPr lang="en-US" sz="1800" dirty="0">
                <a:solidFill>
                  <a:schemeClr val="tx1"/>
                </a:solidFill>
              </a:rPr>
              <a:t>Distinguished Emeritus Professor</a:t>
            </a:r>
          </a:p>
          <a:p>
            <a:pPr>
              <a:lnSpc>
                <a:spcPct val="60000"/>
              </a:lnSpc>
            </a:pPr>
            <a:r>
              <a:rPr lang="en-US" sz="1800" dirty="0">
                <a:solidFill>
                  <a:schemeClr val="tx1"/>
                </a:solidFill>
              </a:rPr>
              <a:t>University of Florida</a:t>
            </a:r>
          </a:p>
          <a:p>
            <a:pPr>
              <a:lnSpc>
                <a:spcPct val="60000"/>
              </a:lnSpc>
            </a:pPr>
            <a:r>
              <a:rPr lang="en-US" sz="1800" dirty="0">
                <a:solidFill>
                  <a:schemeClr val="tx1"/>
                </a:solidFill>
                <a:hlinkClick r:id="rId3"/>
              </a:rPr>
              <a:t>http://www.ise.ufl.edu/pardalos/</a:t>
            </a:r>
            <a:endParaRPr lang="en-US" sz="1800" dirty="0">
              <a:solidFill>
                <a:schemeClr val="tx1"/>
              </a:solidFill>
            </a:endParaRPr>
          </a:p>
          <a:p>
            <a:pPr>
              <a:lnSpc>
                <a:spcPct val="60000"/>
              </a:lnSpc>
            </a:pPr>
            <a:endParaRPr lang="en-US" sz="1800" dirty="0">
              <a:solidFill>
                <a:schemeClr val="tx1"/>
              </a:solidFill>
            </a:endParaRPr>
          </a:p>
          <a:p>
            <a:r>
              <a:rPr lang="en-US" b="1" cap="all"/>
              <a:t>ACDL 2024</a:t>
            </a:r>
            <a:endParaRPr lang="en-US" sz="1800" dirty="0">
              <a:solidFill>
                <a:schemeClr val="tx1"/>
              </a:solidFill>
            </a:endParaRPr>
          </a:p>
          <a:p>
            <a:pPr>
              <a:lnSpc>
                <a:spcPct val="60000"/>
              </a:lnSpc>
            </a:pPr>
            <a:endParaRPr lang="en-US" sz="1800" dirty="0">
              <a:solidFill>
                <a:schemeClr val="tx1"/>
              </a:solidFill>
            </a:endParaRPr>
          </a:p>
          <a:p>
            <a:pPr>
              <a:lnSpc>
                <a:spcPct val="60000"/>
              </a:lnSpc>
            </a:pPr>
            <a:endParaRPr lang="en-US" sz="1800" dirty="0">
              <a:solidFill>
                <a:schemeClr val="tx1"/>
              </a:solidFill>
            </a:endParaRPr>
          </a:p>
        </p:txBody>
      </p:sp>
      <p:sp>
        <p:nvSpPr>
          <p:cNvPr id="2" name="Title 1"/>
          <p:cNvSpPr>
            <a:spLocks noGrp="1"/>
          </p:cNvSpPr>
          <p:nvPr>
            <p:ph type="ctrTitle"/>
          </p:nvPr>
        </p:nvSpPr>
        <p:spPr>
          <a:xfrm>
            <a:off x="838200" y="1143000"/>
            <a:ext cx="8153400" cy="2743200"/>
          </a:xfrm>
        </p:spPr>
        <p:txBody>
          <a:bodyPr>
            <a:normAutofit/>
          </a:bodyPr>
          <a:lstStyle/>
          <a:p>
            <a:r>
              <a:rPr lang="en-US" dirty="0"/>
              <a:t>Introduction to data analytics for networks – a historical perspective and major advances</a:t>
            </a:r>
            <a:br>
              <a:rPr lang="en-US" dirty="0"/>
            </a:br>
            <a:endParaRPr lang="en-US" dirty="0"/>
          </a:p>
        </p:txBody>
      </p:sp>
    </p:spTree>
    <p:extLst>
      <p:ext uri="{BB962C8B-B14F-4D97-AF65-F5344CB8AC3E}">
        <p14:creationId xmlns:p14="http://schemas.microsoft.com/office/powerpoint/2010/main" val="13153837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10</a:t>
            </a:fld>
            <a:endParaRPr lang="es-CO" dirty="0"/>
          </a:p>
        </p:txBody>
      </p:sp>
      <p:sp>
        <p:nvSpPr>
          <p:cNvPr id="11" name="9 Marcador de contenido"/>
          <p:cNvSpPr txBox="1">
            <a:spLocks/>
          </p:cNvSpPr>
          <p:nvPr/>
        </p:nvSpPr>
        <p:spPr bwMode="auto">
          <a:xfrm>
            <a:off x="392429" y="1617395"/>
            <a:ext cx="4131946"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3074" name="Picture 2" descr="http://upload.wikimedia.org/wikipedia/en/thumb/b/bb/Frank_Lauren_Hitchcock_%281875-1957%29.jpg/100px-Frank_Lauren_Hitchcock_%281875-1957%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3786" y="1617395"/>
            <a:ext cx="952500" cy="1743076"/>
          </a:xfrm>
          <a:prstGeom prst="rect">
            <a:avLst/>
          </a:prstGeom>
          <a:noFill/>
          <a:extLst>
            <a:ext uri="{909E8E84-426E-40DD-AFC4-6F175D3DCCD1}">
              <a14:hiddenFill xmlns:a14="http://schemas.microsoft.com/office/drawing/2010/main">
                <a:solidFill>
                  <a:srgbClr val="FFFFFF"/>
                </a:solidFill>
              </a14:hiddenFill>
            </a:ext>
          </a:extLst>
        </p:spPr>
      </p:pic>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3"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latin typeface="+mn-lt"/>
                <a:cs typeface="+mn-cs"/>
              </a:rPr>
              <a:t>The first complete algorithm for solving the transportation problem was proposed by Frank Lauren Hitchcock in 1941. </a:t>
            </a:r>
            <a:r>
              <a:rPr lang="en-US" dirty="0">
                <a:solidFill>
                  <a:srgbClr val="FF0000"/>
                </a:solidFill>
                <a:latin typeface="+mn-lt"/>
                <a:cs typeface="+mn-cs"/>
              </a:rPr>
              <a:t>Is this true</a:t>
            </a:r>
            <a:r>
              <a:rPr lang="en-US" dirty="0">
                <a:latin typeface="+mn-lt"/>
                <a:cs typeface="+mn-cs"/>
              </a:rPr>
              <a:t>?</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With the development of the Simplex Method for solving linear programs by George B. </a:t>
            </a:r>
            <a:r>
              <a:rPr lang="en-US" dirty="0" err="1">
                <a:solidFill>
                  <a:schemeClr val="bg1">
                    <a:lumMod val="65000"/>
                  </a:schemeClr>
                </a:solidFill>
                <a:latin typeface="+mn-lt"/>
                <a:cs typeface="+mn-cs"/>
              </a:rPr>
              <a:t>Dantzig</a:t>
            </a:r>
            <a:r>
              <a:rPr lang="en-US" dirty="0">
                <a:solidFill>
                  <a:schemeClr val="bg1">
                    <a:lumMod val="65000"/>
                  </a:schemeClr>
                </a:solidFill>
                <a:latin typeface="+mn-lt"/>
                <a:cs typeface="+mn-cs"/>
              </a:rPr>
              <a:t> in 1957, a new framework for solving several network problems became available.</a:t>
            </a:r>
          </a:p>
          <a:p>
            <a:pPr marL="285750" indent="-285750">
              <a:spcBef>
                <a:spcPct val="20000"/>
              </a:spcBef>
              <a:buFont typeface="Arial" pitchFamily="34" charset="0"/>
              <a:buChar char="•"/>
            </a:pPr>
            <a:r>
              <a:rPr lang="en-US" dirty="0">
                <a:solidFill>
                  <a:schemeClr val="bg1">
                    <a:lumMod val="65000"/>
                  </a:schemeClr>
                </a:solidFill>
                <a:latin typeface="+mn-lt"/>
                <a:cs typeface="+mn-cs"/>
              </a:rPr>
              <a:t>The network simplex algorithm is still in practice  one of the most efficient algorithms for solving network flow problems.</a:t>
            </a: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524" y="3849607"/>
            <a:ext cx="3362325" cy="2464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4445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11</a:t>
            </a:fld>
            <a:endParaRPr lang="es-CO" dirty="0"/>
          </a:p>
        </p:txBody>
      </p:sp>
      <p:pic>
        <p:nvPicPr>
          <p:cNvPr id="3079" name="Picture 7" descr="http://news.stanford.edu/news/2005/may25/gifs/Dantz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677" y="1702587"/>
            <a:ext cx="1486718" cy="2263116"/>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https://encrypted-tbn1.google.com/images?q=tbn:ANd9GcSUpFibdHqoA1FCOrxFX9vImwUKMyGbAdXOtemTpqeWSayHZR1AM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8961" y="4351861"/>
            <a:ext cx="1962150" cy="1962150"/>
          </a:xfrm>
          <a:prstGeom prst="rect">
            <a:avLst/>
          </a:prstGeom>
          <a:noFill/>
          <a:extLst>
            <a:ext uri="{909E8E84-426E-40DD-AFC4-6F175D3DCCD1}">
              <a14:hiddenFill xmlns:a14="http://schemas.microsoft.com/office/drawing/2010/main">
                <a:solidFill>
                  <a:srgbClr val="FFFFFF"/>
                </a:solidFill>
              </a14:hiddenFill>
            </a:ext>
          </a:extLst>
        </p:spPr>
      </p:pic>
      <p:sp>
        <p:nvSpPr>
          <p:cNvPr id="8"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2"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The first complete algorithm for solving the transportation problem was proposed by Frank Lauren Hitchcock in 1941.</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With the development of the </a:t>
            </a:r>
            <a:r>
              <a:rPr lang="en-US" dirty="0">
                <a:solidFill>
                  <a:srgbClr val="FF0000"/>
                </a:solidFill>
                <a:latin typeface="+mn-lt"/>
                <a:cs typeface="+mn-cs"/>
              </a:rPr>
              <a:t>Simplex Method </a:t>
            </a:r>
            <a:r>
              <a:rPr lang="en-US" dirty="0">
                <a:latin typeface="+mn-lt"/>
                <a:cs typeface="+mn-cs"/>
              </a:rPr>
              <a:t>for solving linear programs by </a:t>
            </a:r>
            <a:r>
              <a:rPr lang="en-US" dirty="0">
                <a:solidFill>
                  <a:srgbClr val="FF0000"/>
                </a:solidFill>
                <a:latin typeface="+mn-lt"/>
                <a:cs typeface="+mn-cs"/>
              </a:rPr>
              <a:t>George B. </a:t>
            </a:r>
            <a:r>
              <a:rPr lang="en-US" dirty="0" err="1">
                <a:solidFill>
                  <a:srgbClr val="FF0000"/>
                </a:solidFill>
                <a:latin typeface="+mn-lt"/>
                <a:cs typeface="+mn-cs"/>
              </a:rPr>
              <a:t>Dantzig</a:t>
            </a:r>
            <a:r>
              <a:rPr lang="en-US" dirty="0">
                <a:solidFill>
                  <a:srgbClr val="FF0000"/>
                </a:solidFill>
                <a:latin typeface="+mn-lt"/>
                <a:cs typeface="+mn-cs"/>
              </a:rPr>
              <a:t> in</a:t>
            </a:r>
            <a:r>
              <a:rPr lang="en-US" dirty="0">
                <a:latin typeface="+mn-lt"/>
                <a:cs typeface="+mn-cs"/>
              </a:rPr>
              <a:t> </a:t>
            </a:r>
            <a:r>
              <a:rPr lang="en-US" dirty="0">
                <a:solidFill>
                  <a:srgbClr val="FF0000"/>
                </a:solidFill>
                <a:latin typeface="+mn-lt"/>
                <a:cs typeface="+mn-cs"/>
              </a:rPr>
              <a:t>1957</a:t>
            </a:r>
            <a:r>
              <a:rPr lang="en-US" dirty="0">
                <a:latin typeface="+mn-lt"/>
                <a:cs typeface="+mn-cs"/>
              </a:rPr>
              <a:t>, a new framework for solving several network problems became available.</a:t>
            </a:r>
          </a:p>
          <a:p>
            <a:pPr marL="285750" indent="-285750">
              <a:spcBef>
                <a:spcPct val="20000"/>
              </a:spcBef>
              <a:buFont typeface="Arial" pitchFamily="34" charset="0"/>
              <a:buChar char="•"/>
            </a:pPr>
            <a:r>
              <a:rPr lang="en-US" dirty="0">
                <a:latin typeface="+mn-lt"/>
                <a:cs typeface="+mn-cs"/>
              </a:rPr>
              <a:t>The </a:t>
            </a:r>
            <a:r>
              <a:rPr lang="en-US" dirty="0">
                <a:solidFill>
                  <a:srgbClr val="FF0000"/>
                </a:solidFill>
                <a:latin typeface="+mn-lt"/>
                <a:cs typeface="+mn-cs"/>
              </a:rPr>
              <a:t>network simplex algorithm </a:t>
            </a:r>
            <a:r>
              <a:rPr lang="en-US" dirty="0">
                <a:latin typeface="+mn-lt"/>
                <a:cs typeface="+mn-cs"/>
              </a:rPr>
              <a:t>is still in practice  one of the most efficient algorithms for solving network flow problems.</a:t>
            </a:r>
          </a:p>
          <a:p>
            <a:pPr>
              <a:spcBef>
                <a:spcPct val="20000"/>
              </a:spcBef>
            </a:pPr>
            <a:endParaRPr lang="en-US" dirty="0">
              <a:latin typeface="+mn-lt"/>
              <a:cs typeface="+mn-cs"/>
            </a:endParaRP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23982311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12</a:t>
            </a:fld>
            <a:endParaRPr lang="es-CO" dirty="0"/>
          </a:p>
        </p:txBody>
      </p:sp>
      <p:pic>
        <p:nvPicPr>
          <p:cNvPr id="7170" name="Picture 2" descr="Photo of Joseph Krusk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6450" y="1749489"/>
            <a:ext cx="1422400" cy="179063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A photo of Robert Pri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3029" y="1749489"/>
            <a:ext cx="1412613" cy="179063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georeference.org/doc/images/sc_nets_spantree_sel02.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0904" y="4133849"/>
            <a:ext cx="2847588" cy="1879729"/>
          </a:xfrm>
          <a:prstGeom prst="rect">
            <a:avLst/>
          </a:prstGeom>
          <a:noFill/>
          <a:extLst>
            <a:ext uri="{909E8E84-426E-40DD-AFC4-6F175D3DCCD1}">
              <a14:hiddenFill xmlns:a14="http://schemas.microsoft.com/office/drawing/2010/main">
                <a:solidFill>
                  <a:srgbClr val="FFFFFF"/>
                </a:solidFill>
              </a14:hiddenFill>
            </a:ext>
          </a:extLst>
        </p:spPr>
      </p:pic>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4"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solidFill>
                <a:schemeClr val="bg1">
                  <a:lumMod val="65000"/>
                </a:schemeClr>
              </a:solidFill>
              <a:latin typeface="+mn-lt"/>
              <a:cs typeface="+mn-cs"/>
            </a:endParaRPr>
          </a:p>
          <a:p>
            <a:pPr marL="285750" indent="-285750">
              <a:spcBef>
                <a:spcPct val="20000"/>
              </a:spcBef>
              <a:buFont typeface="Arial" pitchFamily="34" charset="0"/>
              <a:buChar char="•"/>
            </a:pPr>
            <a:r>
              <a:rPr lang="en-US" dirty="0">
                <a:latin typeface="+mn-lt"/>
                <a:cs typeface="+mn-cs"/>
              </a:rPr>
              <a:t>Many other authors proposed efficient algorithms for solving different network problems.</a:t>
            </a:r>
          </a:p>
          <a:p>
            <a:pPr marL="285750" indent="-285750">
              <a:spcBef>
                <a:spcPct val="20000"/>
              </a:spcBef>
              <a:buFont typeface="Arial" pitchFamily="34" charset="0"/>
              <a:buChar char="•"/>
            </a:pPr>
            <a:r>
              <a:rPr lang="en-US" dirty="0">
                <a:solidFill>
                  <a:srgbClr val="FF0000"/>
                </a:solidFill>
                <a:latin typeface="+mn-lt"/>
                <a:cs typeface="+mn-cs"/>
              </a:rPr>
              <a:t>Joseph </a:t>
            </a:r>
            <a:r>
              <a:rPr lang="en-US" dirty="0" err="1">
                <a:solidFill>
                  <a:srgbClr val="FF0000"/>
                </a:solidFill>
                <a:latin typeface="+mn-lt"/>
                <a:cs typeface="+mn-cs"/>
              </a:rPr>
              <a:t>Kruskal</a:t>
            </a:r>
            <a:r>
              <a:rPr lang="en-US" dirty="0">
                <a:solidFill>
                  <a:srgbClr val="FF0000"/>
                </a:solidFill>
                <a:latin typeface="+mn-lt"/>
                <a:cs typeface="+mn-cs"/>
              </a:rPr>
              <a:t> in 1956 and  Robert C. Prim in 1957 developed algorithms for solving the minimum spanning tree problem</a:t>
            </a:r>
            <a:r>
              <a:rPr lang="en-US" dirty="0">
                <a:latin typeface="+mn-lt"/>
                <a:cs typeface="+mn-cs"/>
              </a:rPr>
              <a:t>.</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In 1956 </a:t>
            </a:r>
            <a:r>
              <a:rPr lang="en-US" dirty="0" err="1">
                <a:solidFill>
                  <a:schemeClr val="bg1">
                    <a:lumMod val="65000"/>
                  </a:schemeClr>
                </a:solidFill>
                <a:latin typeface="+mn-lt"/>
                <a:cs typeface="+mn-cs"/>
              </a:rPr>
              <a:t>Edsger</a:t>
            </a:r>
            <a:r>
              <a:rPr lang="en-US" dirty="0">
                <a:solidFill>
                  <a:schemeClr val="bg1">
                    <a:lumMod val="65000"/>
                  </a:schemeClr>
                </a:solidFill>
                <a:latin typeface="+mn-lt"/>
                <a:cs typeface="+mn-cs"/>
              </a:rPr>
              <a:t> W. </a:t>
            </a:r>
            <a:r>
              <a:rPr lang="en-US" dirty="0" err="1">
                <a:solidFill>
                  <a:schemeClr val="bg1">
                    <a:lumMod val="65000"/>
                  </a:schemeClr>
                </a:solidFill>
                <a:latin typeface="+mn-lt"/>
                <a:cs typeface="+mn-cs"/>
              </a:rPr>
              <a:t>Dijkstra</a:t>
            </a:r>
            <a:r>
              <a:rPr lang="en-US" dirty="0">
                <a:solidFill>
                  <a:schemeClr val="bg1">
                    <a:lumMod val="65000"/>
                  </a:schemeClr>
                </a:solidFill>
                <a:latin typeface="+mn-lt"/>
                <a:cs typeface="+mn-cs"/>
              </a:rPr>
              <a:t> developed his algorithm for solving the shortest path problem, one of the most recognized algorithms in network analysis.</a:t>
            </a: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1718621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13</a:t>
            </a:fld>
            <a:endParaRPr lang="es-CO" dirty="0"/>
          </a:p>
        </p:txBody>
      </p:sp>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4175" y="1617395"/>
            <a:ext cx="1695450" cy="226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web.eecs.utk.edu/courses/fall2011/cs302/Labs/Lab8/city-5-bes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08750" y="4077577"/>
            <a:ext cx="2222499" cy="2236434"/>
          </a:xfrm>
          <a:prstGeom prst="rect">
            <a:avLst/>
          </a:prstGeom>
          <a:noFill/>
          <a:extLst>
            <a:ext uri="{909E8E84-426E-40DD-AFC4-6F175D3DCCD1}">
              <a14:hiddenFill xmlns:a14="http://schemas.microsoft.com/office/drawing/2010/main">
                <a:solidFill>
                  <a:srgbClr val="FFFFFF"/>
                </a:solidFill>
              </a14:hiddenFill>
            </a:ext>
          </a:extLst>
        </p:spPr>
      </p:pic>
      <p:sp>
        <p:nvSpPr>
          <p:cNvPr id="13"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solidFill>
                <a:schemeClr val="bg1">
                  <a:lumMod val="65000"/>
                </a:schemeClr>
              </a:solidFill>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Many other authors proposed efficient algorithms for solving different network problems.</a:t>
            </a:r>
          </a:p>
          <a:p>
            <a:pPr marL="285750" indent="-285750">
              <a:spcBef>
                <a:spcPct val="20000"/>
              </a:spcBef>
              <a:buFont typeface="Arial" pitchFamily="34" charset="0"/>
              <a:buChar char="•"/>
            </a:pPr>
            <a:r>
              <a:rPr lang="en-US" dirty="0">
                <a:solidFill>
                  <a:schemeClr val="bg1">
                    <a:lumMod val="65000"/>
                  </a:schemeClr>
                </a:solidFill>
                <a:latin typeface="+mn-lt"/>
                <a:cs typeface="+mn-cs"/>
              </a:rPr>
              <a:t>Joseph </a:t>
            </a:r>
            <a:r>
              <a:rPr lang="en-US" dirty="0" err="1">
                <a:solidFill>
                  <a:schemeClr val="bg1">
                    <a:lumMod val="65000"/>
                  </a:schemeClr>
                </a:solidFill>
                <a:latin typeface="+mn-lt"/>
                <a:cs typeface="+mn-cs"/>
              </a:rPr>
              <a:t>Kruskal</a:t>
            </a:r>
            <a:r>
              <a:rPr lang="en-US" dirty="0">
                <a:solidFill>
                  <a:schemeClr val="bg1">
                    <a:lumMod val="65000"/>
                  </a:schemeClr>
                </a:solidFill>
                <a:latin typeface="+mn-lt"/>
                <a:cs typeface="+mn-cs"/>
              </a:rPr>
              <a:t> in 1956 and  Robert C. Prim in 1957 developed algorithms for solving the minimum spanning tree problem.</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In 1956 </a:t>
            </a:r>
            <a:r>
              <a:rPr lang="en-US" dirty="0" err="1">
                <a:solidFill>
                  <a:srgbClr val="FF0000"/>
                </a:solidFill>
                <a:latin typeface="+mn-lt"/>
                <a:cs typeface="+mn-cs"/>
              </a:rPr>
              <a:t>Edsger</a:t>
            </a:r>
            <a:r>
              <a:rPr lang="en-US" dirty="0">
                <a:latin typeface="+mn-lt"/>
                <a:cs typeface="+mn-cs"/>
              </a:rPr>
              <a:t> </a:t>
            </a:r>
            <a:r>
              <a:rPr lang="en-US" dirty="0">
                <a:solidFill>
                  <a:srgbClr val="FF0000"/>
                </a:solidFill>
                <a:latin typeface="+mn-lt"/>
                <a:cs typeface="+mn-cs"/>
              </a:rPr>
              <a:t>W. </a:t>
            </a:r>
            <a:r>
              <a:rPr lang="en-US" dirty="0" err="1">
                <a:solidFill>
                  <a:srgbClr val="FF0000"/>
                </a:solidFill>
                <a:latin typeface="+mn-lt"/>
                <a:cs typeface="+mn-cs"/>
              </a:rPr>
              <a:t>Dijkstra</a:t>
            </a:r>
            <a:r>
              <a:rPr lang="en-US" dirty="0">
                <a:latin typeface="+mn-lt"/>
                <a:cs typeface="+mn-cs"/>
              </a:rPr>
              <a:t> developed his algorithm for solving </a:t>
            </a:r>
            <a:r>
              <a:rPr lang="en-US" dirty="0">
                <a:solidFill>
                  <a:srgbClr val="FF0000"/>
                </a:solidFill>
                <a:latin typeface="+mn-lt"/>
                <a:cs typeface="+mn-cs"/>
              </a:rPr>
              <a:t>the shortest path problem</a:t>
            </a:r>
            <a:r>
              <a:rPr lang="en-US" dirty="0">
                <a:latin typeface="+mn-lt"/>
                <a:cs typeface="+mn-cs"/>
              </a:rPr>
              <a:t>, one of the most recognized algorithms in network analysis.</a:t>
            </a: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3072701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14</a:t>
            </a:fld>
            <a:endParaRPr lang="es-CO" dirty="0"/>
          </a:p>
        </p:txBody>
      </p:sp>
      <p:pic>
        <p:nvPicPr>
          <p:cNvPr id="8194" name="Picture 2" descr="http://ecx.images-amazon.com/images/I/41-FNC2KiqL._SL500_AA3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2700" y="4051960"/>
            <a:ext cx="1971675" cy="1971675"/>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8561" y="1776412"/>
            <a:ext cx="1192291" cy="1818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descr="Lester Randolph Ford J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8851" y="1776411"/>
            <a:ext cx="1452562" cy="1818243"/>
          </a:xfrm>
          <a:prstGeom prst="rect">
            <a:avLst/>
          </a:prstGeom>
          <a:noFill/>
          <a:extLst>
            <a:ext uri="{909E8E84-426E-40DD-AFC4-6F175D3DCCD1}">
              <a14:hiddenFill xmlns:a14="http://schemas.microsoft.com/office/drawing/2010/main">
                <a:solidFill>
                  <a:srgbClr val="FFFFFF"/>
                </a:solidFill>
              </a14:hiddenFill>
            </a:ext>
          </a:extLst>
        </p:spPr>
      </p:pic>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4"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The field evolved dramatically after the 19th century.</a:t>
            </a:r>
          </a:p>
          <a:p>
            <a:pPr>
              <a:spcBef>
                <a:spcPct val="20000"/>
              </a:spcBef>
            </a:pPr>
            <a:endParaRPr lang="en-US" b="1" dirty="0">
              <a:solidFill>
                <a:schemeClr val="bg1">
                  <a:lumMod val="65000"/>
                </a:schemeClr>
              </a:solidFill>
              <a:latin typeface="+mn-lt"/>
              <a:cs typeface="+mn-cs"/>
            </a:endParaRPr>
          </a:p>
          <a:p>
            <a:pPr marL="285750" indent="-285750">
              <a:spcBef>
                <a:spcPct val="20000"/>
              </a:spcBef>
              <a:buFont typeface="Arial" pitchFamily="34" charset="0"/>
              <a:buChar char="•"/>
            </a:pPr>
            <a:r>
              <a:rPr lang="en-US" dirty="0">
                <a:latin typeface="+mn-lt"/>
                <a:cs typeface="+mn-cs"/>
              </a:rPr>
              <a:t>As it happened in other fields, computer science and networks influenced each other in many aspects.</a:t>
            </a:r>
          </a:p>
          <a:p>
            <a:pPr marL="285750" indent="-285750">
              <a:spcBef>
                <a:spcPct val="20000"/>
              </a:spcBef>
              <a:buFont typeface="Arial" pitchFamily="34" charset="0"/>
              <a:buChar char="•"/>
            </a:pPr>
            <a:r>
              <a:rPr lang="en-US" dirty="0">
                <a:latin typeface="+mn-lt"/>
                <a:cs typeface="+mn-cs"/>
              </a:rPr>
              <a:t>In 1963 the book by Lester R. Ford and Delbert R. Fulkerson introduced new developments in </a:t>
            </a:r>
            <a:r>
              <a:rPr lang="en-US" dirty="0">
                <a:solidFill>
                  <a:srgbClr val="FF0000"/>
                </a:solidFill>
                <a:latin typeface="+mn-lt"/>
                <a:cs typeface="+mn-cs"/>
              </a:rPr>
              <a:t>data structures techniques and computational complexity </a:t>
            </a:r>
            <a:r>
              <a:rPr lang="en-US" dirty="0">
                <a:latin typeface="+mn-lt"/>
                <a:cs typeface="+mn-cs"/>
              </a:rPr>
              <a:t>into the field of networks.</a:t>
            </a:r>
          </a:p>
          <a:p>
            <a:pPr>
              <a:spcBef>
                <a:spcPct val="20000"/>
              </a:spcBef>
            </a:pPr>
            <a:endParaRPr lang="en-US" dirty="0">
              <a:latin typeface="+mn-lt"/>
              <a:cs typeface="+mn-cs"/>
            </a:endParaRP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554336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15</a:t>
            </a:fld>
            <a:endParaRPr lang="es-CO" dirty="0"/>
          </a:p>
        </p:txBody>
      </p:sp>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4"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In recent years the evolution of computers have changed the field. We are now able to analyze and solve large-scale network problems.</a:t>
            </a:r>
          </a:p>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latin typeface="+mn-lt"/>
                <a:cs typeface="+mn-cs"/>
              </a:rPr>
              <a:t>Parallel computing</a:t>
            </a:r>
          </a:p>
          <a:p>
            <a:pPr marL="285750" indent="-285750">
              <a:spcBef>
                <a:spcPct val="20000"/>
              </a:spcBef>
              <a:buFont typeface="Arial" pitchFamily="34" charset="0"/>
              <a:buChar char="•"/>
            </a:pPr>
            <a:r>
              <a:rPr lang="en-US" dirty="0">
                <a:latin typeface="+mn-lt"/>
                <a:cs typeface="+mn-cs"/>
              </a:rPr>
              <a:t>Grid computing</a:t>
            </a:r>
          </a:p>
          <a:p>
            <a:pPr marL="285750" indent="-285750">
              <a:spcBef>
                <a:spcPct val="20000"/>
              </a:spcBef>
              <a:buFont typeface="Arial" pitchFamily="34" charset="0"/>
              <a:buChar char="•"/>
            </a:pPr>
            <a:r>
              <a:rPr lang="en-US" dirty="0">
                <a:latin typeface="+mn-lt"/>
                <a:cs typeface="+mn-cs"/>
              </a:rPr>
              <a:t>Cloud/Skype computing </a:t>
            </a:r>
          </a:p>
          <a:p>
            <a:pPr marL="285750" indent="-285750">
              <a:spcBef>
                <a:spcPct val="20000"/>
              </a:spcBef>
              <a:buFont typeface="Arial" pitchFamily="34" charset="0"/>
              <a:buChar char="•"/>
            </a:pPr>
            <a:r>
              <a:rPr lang="en-US" dirty="0"/>
              <a:t>GPU (Graphics Processing Unit)</a:t>
            </a:r>
            <a:endParaRPr lang="en-US" dirty="0">
              <a:latin typeface="+mn-lt"/>
              <a:cs typeface="+mn-cs"/>
            </a:endParaRPr>
          </a:p>
          <a:p>
            <a:pPr>
              <a:spcBef>
                <a:spcPct val="20000"/>
              </a:spcBef>
            </a:pPr>
            <a:r>
              <a:rPr lang="en-US" b="1" dirty="0"/>
              <a:t> .    </a:t>
            </a:r>
            <a:r>
              <a:rPr lang="en-US" dirty="0"/>
              <a:t>Quantum computing </a:t>
            </a:r>
          </a:p>
          <a:p>
            <a:pPr>
              <a:spcBef>
                <a:spcPct val="20000"/>
              </a:spcBef>
            </a:pPr>
            <a:endParaRPr lang="en-US" b="1"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1841" y="1703053"/>
            <a:ext cx="2571548" cy="201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841" y="4051957"/>
            <a:ext cx="2283984" cy="2283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1505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16</a:t>
            </a:fld>
            <a:endParaRPr lang="es-CO" dirty="0"/>
          </a:p>
        </p:txBody>
      </p:sp>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Final Remarks and Motivations</a:t>
            </a:r>
          </a:p>
        </p:txBody>
      </p:sp>
      <p:sp>
        <p:nvSpPr>
          <p:cNvPr id="14"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85750" indent="-285750">
              <a:spcBef>
                <a:spcPct val="20000"/>
              </a:spcBef>
              <a:buFont typeface="Arial" pitchFamily="34" charset="0"/>
              <a:buChar char="•"/>
            </a:pPr>
            <a:r>
              <a:rPr lang="en-US" b="1" dirty="0">
                <a:latin typeface="+mn-lt"/>
                <a:cs typeface="+mn-cs"/>
              </a:rPr>
              <a:t>Network Analysis has become a major research topic over the last years. </a:t>
            </a:r>
          </a:p>
          <a:p>
            <a:pPr marL="285750" indent="-285750">
              <a:spcBef>
                <a:spcPct val="20000"/>
              </a:spcBef>
              <a:buFont typeface="Arial" pitchFamily="34" charset="0"/>
              <a:buChar char="•"/>
            </a:pPr>
            <a:endParaRPr lang="en-US" b="1" dirty="0">
              <a:latin typeface="+mn-lt"/>
              <a:cs typeface="+mn-cs"/>
            </a:endParaRPr>
          </a:p>
          <a:p>
            <a:pPr marL="285750" indent="-285750">
              <a:spcBef>
                <a:spcPct val="20000"/>
              </a:spcBef>
              <a:buFont typeface="Arial" pitchFamily="34" charset="0"/>
              <a:buChar char="•"/>
            </a:pPr>
            <a:r>
              <a:rPr lang="en-US" b="1" dirty="0">
                <a:latin typeface="+mn-lt"/>
                <a:cs typeface="+mn-cs"/>
              </a:rPr>
              <a:t>The broad range of applications that can be described and analyzed by means of a network is bringing together researches from numerous fields: </a:t>
            </a:r>
          </a:p>
          <a:p>
            <a:pPr marL="742950" lvl="1" indent="-285750">
              <a:spcBef>
                <a:spcPct val="20000"/>
              </a:spcBef>
              <a:buFont typeface="Arial" pitchFamily="34" charset="0"/>
              <a:buChar char="•"/>
            </a:pPr>
            <a:r>
              <a:rPr lang="en-US" dirty="0">
                <a:latin typeface="+mn-lt"/>
                <a:cs typeface="+mn-cs"/>
              </a:rPr>
              <a:t>Operations Research </a:t>
            </a:r>
          </a:p>
          <a:p>
            <a:pPr marL="742950" lvl="1" indent="-285750">
              <a:spcBef>
                <a:spcPct val="20000"/>
              </a:spcBef>
              <a:buFont typeface="Arial" pitchFamily="34" charset="0"/>
              <a:buChar char="•"/>
            </a:pPr>
            <a:r>
              <a:rPr lang="en-US" dirty="0">
                <a:latin typeface="+mn-lt"/>
                <a:cs typeface="+mn-cs"/>
              </a:rPr>
              <a:t>Computer Science</a:t>
            </a:r>
          </a:p>
          <a:p>
            <a:pPr marL="742950" lvl="1" indent="-285750">
              <a:spcBef>
                <a:spcPct val="20000"/>
              </a:spcBef>
              <a:buFont typeface="Arial" pitchFamily="34" charset="0"/>
              <a:buChar char="•"/>
            </a:pPr>
            <a:r>
              <a:rPr lang="en-US" dirty="0">
                <a:latin typeface="+mn-lt"/>
                <a:cs typeface="+mn-cs"/>
              </a:rPr>
              <a:t>Transportation</a:t>
            </a:r>
          </a:p>
          <a:p>
            <a:pPr marL="742950" lvl="1" indent="-285750">
              <a:spcBef>
                <a:spcPct val="20000"/>
              </a:spcBef>
              <a:buFont typeface="Arial" pitchFamily="34" charset="0"/>
              <a:buChar char="•"/>
            </a:pPr>
            <a:r>
              <a:rPr lang="en-US" dirty="0">
                <a:latin typeface="+mn-lt"/>
                <a:cs typeface="+mn-cs"/>
              </a:rPr>
              <a:t>Biomedicine </a:t>
            </a:r>
          </a:p>
          <a:p>
            <a:pPr marL="742950" lvl="1" indent="-285750">
              <a:spcBef>
                <a:spcPct val="20000"/>
              </a:spcBef>
              <a:buFont typeface="Arial" pitchFamily="34" charset="0"/>
              <a:buChar char="•"/>
            </a:pPr>
            <a:r>
              <a:rPr lang="en-US" dirty="0">
                <a:latin typeface="+mn-lt"/>
                <a:cs typeface="+mn-cs"/>
              </a:rPr>
              <a:t>Energy </a:t>
            </a:r>
          </a:p>
          <a:p>
            <a:pPr marL="742950" lvl="1" indent="-285750">
              <a:spcBef>
                <a:spcPct val="20000"/>
              </a:spcBef>
              <a:buFont typeface="Arial" pitchFamily="34" charset="0"/>
              <a:buChar char="•"/>
            </a:pPr>
            <a:r>
              <a:rPr lang="en-US" dirty="0">
                <a:latin typeface="+mn-lt"/>
                <a:cs typeface="+mn-cs"/>
              </a:rPr>
              <a:t>Social Sciences</a:t>
            </a:r>
          </a:p>
          <a:p>
            <a:pPr marL="742950" lvl="1" indent="-285750">
              <a:spcBef>
                <a:spcPct val="20000"/>
              </a:spcBef>
              <a:buFont typeface="Arial" pitchFamily="34" charset="0"/>
              <a:buChar char="•"/>
            </a:pPr>
            <a:r>
              <a:rPr lang="en-US" dirty="0">
                <a:latin typeface="+mn-lt"/>
                <a:cs typeface="+mn-cs"/>
              </a:rPr>
              <a:t>Computational Neuroscience</a:t>
            </a:r>
          </a:p>
          <a:p>
            <a:pPr marL="742950" lvl="1" indent="-285750">
              <a:spcBef>
                <a:spcPct val="20000"/>
              </a:spcBef>
              <a:buFont typeface="Arial" pitchFamily="34" charset="0"/>
              <a:buChar char="•"/>
            </a:pPr>
            <a:r>
              <a:rPr lang="en-US" dirty="0">
                <a:latin typeface="+mn-lt"/>
                <a:cs typeface="+mn-cs"/>
              </a:rPr>
              <a:t>Others. </a:t>
            </a:r>
          </a:p>
        </p:txBody>
      </p:sp>
      <p:pic>
        <p:nvPicPr>
          <p:cNvPr id="7" name="Picture 2" descr="C:\Users\jwalteros\Dropbox\UFL\TA\Untitled.tiff"/>
          <p:cNvPicPr>
            <a:picLocks noChangeAspect="1" noChangeArrowheads="1"/>
          </p:cNvPicPr>
          <p:nvPr/>
        </p:nvPicPr>
        <p:blipFill rotWithShape="1">
          <a:blip r:embed="rId3">
            <a:extLst>
              <a:ext uri="{28A0092B-C50C-407E-A947-70E740481C1C}">
                <a14:useLocalDpi xmlns:a14="http://schemas.microsoft.com/office/drawing/2010/main" val="0"/>
              </a:ext>
            </a:extLst>
          </a:blip>
          <a:srcRect l="2309" t="10516" r="2316" b="6782"/>
          <a:stretch/>
        </p:blipFill>
        <p:spPr bwMode="auto">
          <a:xfrm rot="16200000">
            <a:off x="4994939" y="2366260"/>
            <a:ext cx="4619501" cy="300418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2060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17</a:t>
            </a:fld>
            <a:endParaRPr lang="es-CO" dirty="0"/>
          </a:p>
        </p:txBody>
      </p:sp>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Handbook of Combinatorial Optimization </a:t>
            </a:r>
          </a:p>
        </p:txBody>
      </p:sp>
      <p:sp>
        <p:nvSpPr>
          <p:cNvPr id="14" name="9 Marcador de contenido"/>
          <p:cNvSpPr txBox="1">
            <a:spLocks/>
          </p:cNvSpPr>
          <p:nvPr/>
        </p:nvSpPr>
        <p:spPr bwMode="auto">
          <a:xfrm>
            <a:off x="469392" y="1219200"/>
            <a:ext cx="7599047" cy="495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marL="342900" indent="-342900">
              <a:spcBef>
                <a:spcPct val="20000"/>
              </a:spcBef>
              <a:buFont typeface="Arial" pitchFamily="34" charset="0"/>
              <a:buChar char="•"/>
            </a:pPr>
            <a:r>
              <a:rPr lang="en-US" sz="2000" b="1" dirty="0">
                <a:solidFill>
                  <a:srgbClr val="0000FF"/>
                </a:solidFill>
                <a:latin typeface="+mn-lt"/>
                <a:cs typeface="+mn-cs"/>
              </a:rPr>
              <a:t>Handbook of Combinatorial Optimization (2nd Edition) ,                  Springer Nature </a:t>
            </a:r>
            <a:r>
              <a:rPr lang="en-US" b="1" dirty="0">
                <a:latin typeface="+mn-lt"/>
                <a:cs typeface="+mn-cs"/>
              </a:rPr>
              <a:t>2013, 4930 p.  [In 7 volumes]   -3</a:t>
            </a:r>
            <a:r>
              <a:rPr lang="en-US" b="1" baseline="30000" dirty="0">
                <a:latin typeface="+mn-lt"/>
                <a:cs typeface="+mn-cs"/>
              </a:rPr>
              <a:t>rd</a:t>
            </a:r>
            <a:r>
              <a:rPr lang="en-US" b="1" dirty="0">
                <a:latin typeface="+mn-lt"/>
                <a:cs typeface="+mn-cs"/>
              </a:rPr>
              <a:t> edition in progress                                                                           </a:t>
            </a:r>
            <a:r>
              <a:rPr lang="fr-FR" dirty="0">
                <a:latin typeface="+mn-lt"/>
                <a:cs typeface="+mn-cs"/>
              </a:rPr>
              <a:t>Panos M. Pardalos, Ding-Zhu Du, and Ronald L. Graham (</a:t>
            </a:r>
            <a:r>
              <a:rPr lang="fr-FR" dirty="0" err="1">
                <a:latin typeface="+mn-lt"/>
                <a:cs typeface="+mn-cs"/>
              </a:rPr>
              <a:t>Eds</a:t>
            </a:r>
            <a:r>
              <a:rPr lang="fr-FR" dirty="0">
                <a:latin typeface="+mn-lt"/>
                <a:cs typeface="+mn-cs"/>
              </a:rPr>
              <a:t>.)          </a:t>
            </a:r>
            <a:r>
              <a:rPr lang="en-US" sz="1400" b="1" dirty="0">
                <a:solidFill>
                  <a:srgbClr val="7030A0"/>
                </a:solidFill>
                <a:latin typeface="+mn-lt"/>
                <a:cs typeface="+mn-cs"/>
                <a:hlinkClick r:id="rId3"/>
              </a:rPr>
              <a:t>http://www.springer.com/mathematics/book/978-1-4419-7996-4#</a:t>
            </a:r>
            <a:endParaRPr lang="en-US" b="1"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r>
              <a:rPr lang="en-US" b="1" dirty="0">
                <a:solidFill>
                  <a:srgbClr val="FF0000"/>
                </a:solidFill>
                <a:latin typeface="+mn-lt"/>
                <a:cs typeface="+mn-cs"/>
              </a:rPr>
              <a:t>Every combinatorial optimization problem can be reduced to an equivalent shortest  path problem</a:t>
            </a:r>
            <a:r>
              <a:rPr lang="en-US" dirty="0">
                <a:latin typeface="+mn-lt"/>
                <a:cs typeface="+mn-cs"/>
              </a:rPr>
              <a:t>.</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6025" y="819838"/>
            <a:ext cx="1980249" cy="3002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6033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18</a:t>
            </a:fld>
            <a:endParaRPr lang="es-CO" dirty="0"/>
          </a:p>
        </p:txBody>
      </p:sp>
      <p:sp>
        <p:nvSpPr>
          <p:cNvPr id="10" name="2 Título"/>
          <p:cNvSpPr txBox="1">
            <a:spLocks/>
          </p:cNvSpPr>
          <p:nvPr/>
        </p:nvSpPr>
        <p:spPr bwMode="auto">
          <a:xfrm>
            <a:off x="469392" y="53027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Handbook of Combinatorial Optimization </a:t>
            </a:r>
          </a:p>
        </p:txBody>
      </p:sp>
      <p:sp>
        <p:nvSpPr>
          <p:cNvPr id="14" name="9 Marcador de contenido"/>
          <p:cNvSpPr txBox="1">
            <a:spLocks/>
          </p:cNvSpPr>
          <p:nvPr/>
        </p:nvSpPr>
        <p:spPr bwMode="auto">
          <a:xfrm>
            <a:off x="469392" y="1219200"/>
            <a:ext cx="7599047" cy="495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pPr>
              <a:spcBef>
                <a:spcPct val="20000"/>
              </a:spcBef>
            </a:pPr>
            <a:endParaRPr lang="en-US" b="1" dirty="0">
              <a:latin typeface="+mn-lt"/>
              <a:cs typeface="+mn-cs"/>
            </a:endParaRPr>
          </a:p>
          <a:p>
            <a:endParaRPr lang="en-US" dirty="0"/>
          </a:p>
          <a:p>
            <a:r>
              <a:rPr lang="en-US" dirty="0"/>
              <a:t> </a:t>
            </a:r>
            <a:r>
              <a:rPr lang="en-US" dirty="0">
                <a:hlinkClick r:id="rId3"/>
              </a:rPr>
              <a:t>Ding-Zhu Du</a:t>
            </a:r>
            <a:r>
              <a:rPr lang="en-US" dirty="0"/>
              <a:t> ,  </a:t>
            </a:r>
            <a:r>
              <a:rPr lang="en-US" dirty="0">
                <a:hlinkClick r:id="rId4"/>
              </a:rPr>
              <a:t>Panos M. Pardalos</a:t>
            </a:r>
            <a:r>
              <a:rPr lang="en-US" dirty="0"/>
              <a:t> ,  </a:t>
            </a:r>
            <a:r>
              <a:rPr lang="en-US" dirty="0" err="1"/>
              <a:t>Xiaodong</a:t>
            </a:r>
            <a:r>
              <a:rPr lang="en-US" dirty="0"/>
              <a:t> </a:t>
            </a:r>
            <a:r>
              <a:rPr lang="en-US" dirty="0">
                <a:hlinkClick r:id="rId5"/>
              </a:rPr>
              <a:t>Hu</a:t>
            </a:r>
            <a:r>
              <a:rPr lang="en-US" dirty="0"/>
              <a:t> , </a:t>
            </a:r>
            <a:r>
              <a:rPr lang="en-US" dirty="0" err="1"/>
              <a:t>Weili</a:t>
            </a:r>
            <a:r>
              <a:rPr lang="en-US" dirty="0"/>
              <a:t> Wu, </a:t>
            </a:r>
          </a:p>
          <a:p>
            <a:r>
              <a:rPr lang="en-US" dirty="0">
                <a:solidFill>
                  <a:srgbClr val="0070C0"/>
                </a:solidFill>
              </a:rPr>
              <a:t>Introduction to Combinatorial Optimization, Springer (2022) </a:t>
            </a:r>
          </a:p>
          <a:p>
            <a:endParaRPr lang="en-US" dirty="0">
              <a:latin typeface="+mn-lt"/>
              <a:cs typeface="+mn-cs"/>
            </a:endParaRPr>
          </a:p>
          <a:p>
            <a:pPr marL="342900" indent="-342900">
              <a:spcBef>
                <a:spcPct val="20000"/>
              </a:spcBef>
              <a:buFont typeface="Arial" pitchFamily="34" charset="0"/>
              <a:buChar char="•"/>
            </a:pPr>
            <a:r>
              <a:rPr lang="en-US" sz="2400" dirty="0">
                <a:solidFill>
                  <a:srgbClr val="FF0000"/>
                </a:solidFill>
              </a:rPr>
              <a:t>Max Flow problems in networks, Minimum cost problems in networks, and Shortest path problems in networks</a:t>
            </a:r>
            <a:endParaRPr lang="en-US" sz="2400" dirty="0"/>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1032743"/>
            <a:ext cx="1980249" cy="3002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Book 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2600" y="530273"/>
            <a:ext cx="2688458"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3596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2 Título"/>
          <p:cNvSpPr>
            <a:spLocks noGrp="1"/>
          </p:cNvSpPr>
          <p:nvPr>
            <p:ph type="title"/>
          </p:nvPr>
        </p:nvSpPr>
        <p:spPr bwMode="auto">
          <a:xfrm>
            <a:off x="457200" y="817563"/>
            <a:ext cx="8229600" cy="636587"/>
          </a:xfrm>
          <a:noFill/>
          <a:ln>
            <a:miter lim="800000"/>
            <a:headEnd/>
            <a:tailEnd/>
          </a:ln>
        </p:spPr>
        <p:txBody>
          <a:bodyPr vert="horz" wrap="square" lIns="91440" tIns="45720" rIns="91440" bIns="45720" numCol="1" anchor="t" anchorCtr="0" compatLnSpc="1">
            <a:prstTxWarp prst="textNoShape">
              <a:avLst/>
            </a:prstTxWarp>
          </a:bodyPr>
          <a:lstStyle/>
          <a:p>
            <a:pPr algn="l">
              <a:defRPr/>
            </a:pPr>
            <a:r>
              <a:rPr lang="en-US" sz="3000" b="1" dirty="0">
                <a:solidFill>
                  <a:schemeClr val="bg1"/>
                </a:solidFill>
              </a:rPr>
              <a:t>Handbook of Optimization in Complex Networks</a:t>
            </a:r>
          </a:p>
        </p:txBody>
      </p:sp>
      <p:sp>
        <p:nvSpPr>
          <p:cNvPr id="2" name="1 Marcador de número de diapositiva"/>
          <p:cNvSpPr>
            <a:spLocks noGrp="1"/>
          </p:cNvSpPr>
          <p:nvPr>
            <p:ph type="sldNum" sz="quarter" idx="12"/>
          </p:nvPr>
        </p:nvSpPr>
        <p:spPr/>
        <p:txBody>
          <a:bodyPr/>
          <a:lstStyle/>
          <a:p>
            <a:pPr>
              <a:defRPr/>
            </a:pPr>
            <a:fld id="{CAFFF071-8697-4911-B5F2-F84C40E5BC8B}" type="slidenum">
              <a:rPr lang="es-CO" smtClean="0"/>
              <a:pPr>
                <a:defRPr/>
              </a:pPr>
              <a:t>19</a:t>
            </a:fld>
            <a:endParaRPr lang="es-CO" dirty="0"/>
          </a:p>
        </p:txBody>
      </p:sp>
      <p:pic>
        <p:nvPicPr>
          <p:cNvPr id="215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5591" y="3710511"/>
            <a:ext cx="1734734" cy="261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9 Marcador de contenido"/>
          <p:cNvSpPr txBox="1">
            <a:spLocks/>
          </p:cNvSpPr>
          <p:nvPr/>
        </p:nvSpPr>
        <p:spPr bwMode="auto">
          <a:xfrm>
            <a:off x="516254" y="1626920"/>
            <a:ext cx="4522471"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85750" indent="-285750">
              <a:spcBef>
                <a:spcPct val="20000"/>
              </a:spcBef>
              <a:buFont typeface="Arial" pitchFamily="34" charset="0"/>
              <a:buChar char="•"/>
            </a:pPr>
            <a:r>
              <a:rPr lang="en-US" sz="2000" b="1" dirty="0">
                <a:solidFill>
                  <a:srgbClr val="FF0000"/>
                </a:solidFill>
                <a:latin typeface="+mn-lt"/>
                <a:cs typeface="+mn-cs"/>
              </a:rPr>
              <a:t>Handbook of Optimization </a:t>
            </a:r>
            <a:r>
              <a:rPr lang="en-US" sz="2000" b="1">
                <a:solidFill>
                  <a:srgbClr val="FF0000"/>
                </a:solidFill>
                <a:latin typeface="+mn-lt"/>
                <a:cs typeface="+mn-cs"/>
              </a:rPr>
              <a:t>in Complex Networks</a:t>
            </a:r>
            <a:endParaRPr lang="en-US" sz="2000" b="1" dirty="0">
              <a:solidFill>
                <a:srgbClr val="FF0000"/>
              </a:solidFill>
              <a:latin typeface="+mn-lt"/>
              <a:cs typeface="+mn-cs"/>
            </a:endParaRPr>
          </a:p>
          <a:p>
            <a:pPr marL="285750" indent="-285750">
              <a:spcBef>
                <a:spcPct val="20000"/>
              </a:spcBef>
              <a:buFont typeface="Arial" pitchFamily="34" charset="0"/>
              <a:buChar char="•"/>
            </a:pPr>
            <a:endParaRPr lang="en-US" sz="2000" b="1" dirty="0">
              <a:solidFill>
                <a:srgbClr val="0000FF"/>
              </a:solidFill>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Volume 1: Theory and Applications</a:t>
            </a:r>
            <a:r>
              <a:rPr lang="en-US" sz="2000" b="1" dirty="0">
                <a:latin typeface="+mn-lt"/>
                <a:cs typeface="+mn-cs"/>
              </a:rPr>
              <a:t>                      </a:t>
            </a:r>
            <a:r>
              <a:rPr lang="en-US" dirty="0">
                <a:latin typeface="+mn-lt"/>
                <a:cs typeface="+mn-cs"/>
              </a:rPr>
              <a:t>My T. Thai and Panos M. Pardalos (Eds.)   Springer.  Series:  Springer Optimization and Its Applications ,   2012. Vol. 57.                    ISBN 978-1-4614-0753-9</a:t>
            </a:r>
          </a:p>
          <a:p>
            <a:pPr marL="285750" indent="-285750">
              <a:spcBef>
                <a:spcPct val="20000"/>
              </a:spcBef>
              <a:buFont typeface="Arial" pitchFamily="34" charset="0"/>
              <a:buChar char="•"/>
            </a:pPr>
            <a:endParaRPr lang="en-US" sz="2000" b="1" dirty="0">
              <a:latin typeface="+mn-lt"/>
              <a:cs typeface="+mn-cs"/>
            </a:endParaRPr>
          </a:p>
          <a:p>
            <a:pPr marL="285750" indent="-285750">
              <a:spcBef>
                <a:spcPct val="20000"/>
              </a:spcBef>
              <a:buFont typeface="Arial" pitchFamily="34" charset="0"/>
              <a:buChar char="•"/>
            </a:pPr>
            <a:endParaRPr lang="en-US" sz="2000" b="1" dirty="0">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Volume 2: Communications and Social Networks </a:t>
            </a:r>
            <a:r>
              <a:rPr lang="en-US" dirty="0">
                <a:latin typeface="+mn-lt"/>
                <a:cs typeface="+mn-cs"/>
              </a:rPr>
              <a:t>My T. Thai and Panos M. Pardalos (Eds.)   Springer. Series:  Springer Optimization and Its Applications , 2012. Vol. 58.                             ISBN 978-1-4614-0856-7 </a:t>
            </a:r>
          </a:p>
          <a:p>
            <a:pPr lvl="1">
              <a:spcBef>
                <a:spcPct val="20000"/>
              </a:spcBef>
            </a:pPr>
            <a:endParaRPr lang="en-US" dirty="0">
              <a:latin typeface="+mn-lt"/>
              <a:cs typeface="+mn-cs"/>
            </a:endParaRPr>
          </a:p>
          <a:p>
            <a:pPr marL="742950" lvl="1"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endParaRPr lang="en-US" sz="2000" dirty="0">
              <a:latin typeface="+mn-lt"/>
              <a:cs typeface="+mn-cs"/>
            </a:endParaRPr>
          </a:p>
        </p:txBody>
      </p:sp>
      <p:pic>
        <p:nvPicPr>
          <p:cNvPr id="2253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1606" y="1549399"/>
            <a:ext cx="1734734" cy="261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407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141074-8478-48BA-BBA7-FDEF9F6EB1A6}"/>
              </a:ext>
            </a:extLst>
          </p:cNvPr>
          <p:cNvSpPr>
            <a:spLocks noGrp="1"/>
          </p:cNvSpPr>
          <p:nvPr>
            <p:ph type="sldNum" sz="quarter" idx="12"/>
          </p:nvPr>
        </p:nvSpPr>
        <p:spPr/>
        <p:txBody>
          <a:bodyPr/>
          <a:lstStyle/>
          <a:p>
            <a:fld id="{DB1330BE-7158-49B9-A262-FD7BFE428748}" type="slidenum">
              <a:rPr lang="en-US" smtClean="0"/>
              <a:pPr/>
              <a:t>2</a:t>
            </a:fld>
            <a:endParaRPr lang="en-US"/>
          </a:p>
        </p:txBody>
      </p:sp>
      <p:sp>
        <p:nvSpPr>
          <p:cNvPr id="4" name="Content Placeholder 3">
            <a:extLst>
              <a:ext uri="{FF2B5EF4-FFF2-40B4-BE49-F238E27FC236}">
                <a16:creationId xmlns:a16="http://schemas.microsoft.com/office/drawing/2014/main" id="{CE0C71EE-EA5F-43F6-A30C-2839F16AA958}"/>
              </a:ext>
            </a:extLst>
          </p:cNvPr>
          <p:cNvSpPr>
            <a:spLocks noGrp="1"/>
          </p:cNvSpPr>
          <p:nvPr>
            <p:ph sz="quarter" idx="1"/>
          </p:nvPr>
        </p:nvSpPr>
        <p:spPr>
          <a:xfrm>
            <a:off x="914400" y="914400"/>
            <a:ext cx="7772400" cy="5715000"/>
          </a:xfrm>
        </p:spPr>
        <p:txBody>
          <a:bodyPr/>
          <a:lstStyle/>
          <a:p>
            <a:r>
              <a:rPr lang="en-US" dirty="0"/>
              <a:t>The oldest, shortest words— "yes" and "no"— are those which require the most thought </a:t>
            </a:r>
          </a:p>
          <a:p>
            <a:endParaRPr lang="en-US" dirty="0"/>
          </a:p>
          <a:p>
            <a:pPr marL="0" indent="0">
              <a:buNone/>
            </a:pPr>
            <a:endParaRPr lang="en-US" dirty="0"/>
          </a:p>
          <a:p>
            <a:endParaRPr lang="en-US" dirty="0"/>
          </a:p>
          <a:p>
            <a:endParaRPr lang="en-US" dirty="0"/>
          </a:p>
          <a:p>
            <a:r>
              <a:rPr lang="en-US" dirty="0"/>
              <a:t>Pythagoras of Samos (</a:t>
            </a:r>
            <a:r>
              <a:rPr lang="en-US" dirty="0" err="1"/>
              <a:t>Πυθ</a:t>
            </a:r>
            <a:r>
              <a:rPr lang="en-US" dirty="0"/>
              <a:t>αγόρας; c. 570 BC – c. 496 BC) </a:t>
            </a:r>
          </a:p>
          <a:p>
            <a:endParaRPr lang="en-US" dirty="0"/>
          </a:p>
          <a:p>
            <a:r>
              <a:rPr lang="en-US" dirty="0"/>
              <a:t>Pythagoras was the first person to call the universe a </a:t>
            </a:r>
            <a:r>
              <a:rPr lang="en-US" dirty="0">
                <a:solidFill>
                  <a:srgbClr val="FF0000"/>
                </a:solidFill>
              </a:rPr>
              <a:t>Cosmos</a:t>
            </a:r>
            <a:r>
              <a:rPr lang="en-US" dirty="0"/>
              <a:t>. The Greek term, which is the root of the word cosmetic, refers to an equal presence of </a:t>
            </a:r>
            <a:r>
              <a:rPr lang="en-US" dirty="0">
                <a:solidFill>
                  <a:srgbClr val="FF0000"/>
                </a:solidFill>
              </a:rPr>
              <a:t>order and beauty </a:t>
            </a:r>
          </a:p>
        </p:txBody>
      </p:sp>
      <p:pic>
        <p:nvPicPr>
          <p:cNvPr id="5" name="Picture 4">
            <a:extLst>
              <a:ext uri="{FF2B5EF4-FFF2-40B4-BE49-F238E27FC236}">
                <a16:creationId xmlns:a16="http://schemas.microsoft.com/office/drawing/2014/main" id="{2F235DDC-16B4-40AE-AFFB-905F2AD06688}"/>
              </a:ext>
            </a:extLst>
          </p:cNvPr>
          <p:cNvPicPr>
            <a:picLocks noChangeAspect="1"/>
          </p:cNvPicPr>
          <p:nvPr/>
        </p:nvPicPr>
        <p:blipFill>
          <a:blip r:embed="rId2"/>
          <a:stretch>
            <a:fillRect/>
          </a:stretch>
        </p:blipFill>
        <p:spPr>
          <a:xfrm>
            <a:off x="3124200" y="1902084"/>
            <a:ext cx="3028950" cy="1514475"/>
          </a:xfrm>
          <a:prstGeom prst="rect">
            <a:avLst/>
          </a:prstGeom>
        </p:spPr>
      </p:pic>
    </p:spTree>
    <p:extLst>
      <p:ext uri="{BB962C8B-B14F-4D97-AF65-F5344CB8AC3E}">
        <p14:creationId xmlns:p14="http://schemas.microsoft.com/office/powerpoint/2010/main" val="4080419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2 Título"/>
          <p:cNvSpPr>
            <a:spLocks noGrp="1"/>
          </p:cNvSpPr>
          <p:nvPr>
            <p:ph type="title"/>
          </p:nvPr>
        </p:nvSpPr>
        <p:spPr bwMode="auto">
          <a:xfrm>
            <a:off x="457200" y="817563"/>
            <a:ext cx="8229600" cy="636587"/>
          </a:xfrm>
          <a:noFill/>
          <a:ln>
            <a:miter lim="800000"/>
            <a:headEnd/>
            <a:tailEnd/>
          </a:ln>
        </p:spPr>
        <p:txBody>
          <a:bodyPr vert="horz" wrap="square" lIns="91440" tIns="45720" rIns="91440" bIns="45720" numCol="1" anchor="t" anchorCtr="0" compatLnSpc="1">
            <a:prstTxWarp prst="textNoShape">
              <a:avLst/>
            </a:prstTxWarp>
          </a:bodyPr>
          <a:lstStyle/>
          <a:p>
            <a:pPr algn="l">
              <a:defRPr/>
            </a:pPr>
            <a:r>
              <a:rPr lang="en-US" sz="3000" b="1" dirty="0">
                <a:solidFill>
                  <a:schemeClr val="bg1"/>
                </a:solidFill>
              </a:rPr>
              <a:t>Handbook of Optimization in Complex Networks</a:t>
            </a:r>
          </a:p>
        </p:txBody>
      </p:sp>
      <p:sp>
        <p:nvSpPr>
          <p:cNvPr id="2" name="1 Marcador de número de diapositiva"/>
          <p:cNvSpPr>
            <a:spLocks noGrp="1"/>
          </p:cNvSpPr>
          <p:nvPr>
            <p:ph type="sldNum" sz="quarter" idx="12"/>
          </p:nvPr>
        </p:nvSpPr>
        <p:spPr/>
        <p:txBody>
          <a:bodyPr/>
          <a:lstStyle/>
          <a:p>
            <a:pPr>
              <a:defRPr/>
            </a:pPr>
            <a:fld id="{CAFFF071-8697-4911-B5F2-F84C40E5BC8B}" type="slidenum">
              <a:rPr lang="es-CO" smtClean="0"/>
              <a:pPr>
                <a:defRPr/>
              </a:pPr>
              <a:t>20</a:t>
            </a:fld>
            <a:endParaRPr lang="es-CO" dirty="0"/>
          </a:p>
        </p:txBody>
      </p:sp>
      <p:sp>
        <p:nvSpPr>
          <p:cNvPr id="7" name="9 Marcador de contenido"/>
          <p:cNvSpPr txBox="1">
            <a:spLocks/>
          </p:cNvSpPr>
          <p:nvPr/>
        </p:nvSpPr>
        <p:spPr bwMode="auto">
          <a:xfrm>
            <a:off x="516254" y="1626920"/>
            <a:ext cx="4522471"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85750" indent="-285750">
              <a:spcBef>
                <a:spcPct val="20000"/>
              </a:spcBef>
              <a:buFont typeface="Arial" pitchFamily="34" charset="0"/>
              <a:buChar char="•"/>
            </a:pPr>
            <a:endParaRPr lang="en-US" sz="2000" b="1" dirty="0">
              <a:solidFill>
                <a:srgbClr val="0000FF"/>
              </a:solidFill>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Mathematical Aspects of Network Routing Optimization                                    </a:t>
            </a:r>
            <a:r>
              <a:rPr lang="en-US" dirty="0">
                <a:latin typeface="+mn-lt"/>
                <a:cs typeface="+mn-cs"/>
              </a:rPr>
              <a:t>Carlos Oliveira and Panos M. Pardalos.  Springer.  Series:  Springer Optimization and Its Applications ,   2011. Vol. 53.      ISBN 978-1-4614-0310-4</a:t>
            </a:r>
            <a:endParaRPr lang="en-US" sz="2000" b="1" dirty="0">
              <a:latin typeface="+mn-lt"/>
              <a:cs typeface="+mn-cs"/>
            </a:endParaRPr>
          </a:p>
          <a:p>
            <a:pPr marL="285750" indent="-285750">
              <a:spcBef>
                <a:spcPct val="20000"/>
              </a:spcBef>
              <a:buFont typeface="Arial" pitchFamily="34" charset="0"/>
              <a:buChar char="•"/>
            </a:pPr>
            <a:endParaRPr lang="en-US" sz="2000" b="1" dirty="0">
              <a:latin typeface="+mn-lt"/>
              <a:cs typeface="+mn-cs"/>
            </a:endParaRPr>
          </a:p>
          <a:p>
            <a:pPr marL="742950" lvl="1"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endParaRPr lang="en-US" sz="2000" dirty="0">
              <a:latin typeface="+mn-lt"/>
              <a:cs typeface="+mn-cs"/>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78525" y="1989138"/>
            <a:ext cx="2520950" cy="379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0736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2 Título"/>
          <p:cNvSpPr>
            <a:spLocks noGrp="1"/>
          </p:cNvSpPr>
          <p:nvPr>
            <p:ph type="title"/>
          </p:nvPr>
        </p:nvSpPr>
        <p:spPr bwMode="auto">
          <a:xfrm>
            <a:off x="457200" y="817563"/>
            <a:ext cx="8229600" cy="636587"/>
          </a:xfrm>
          <a:noFill/>
          <a:ln>
            <a:miter lim="800000"/>
            <a:headEnd/>
            <a:tailEnd/>
          </a:ln>
        </p:spPr>
        <p:txBody>
          <a:bodyPr vert="horz" wrap="square" lIns="91440" tIns="45720" rIns="91440" bIns="45720" numCol="1" anchor="t" anchorCtr="0" compatLnSpc="1">
            <a:prstTxWarp prst="textNoShape">
              <a:avLst/>
            </a:prstTxWarp>
          </a:bodyPr>
          <a:lstStyle/>
          <a:p>
            <a:pPr algn="l">
              <a:defRPr/>
            </a:pPr>
            <a:r>
              <a:rPr lang="en-US" sz="3000" b="1" dirty="0">
                <a:solidFill>
                  <a:schemeClr val="bg1"/>
                </a:solidFill>
              </a:rPr>
              <a:t>Handbook of Optimization in Complex Networks</a:t>
            </a:r>
          </a:p>
        </p:txBody>
      </p:sp>
      <p:sp>
        <p:nvSpPr>
          <p:cNvPr id="2" name="1 Marcador de número de diapositiva"/>
          <p:cNvSpPr>
            <a:spLocks noGrp="1"/>
          </p:cNvSpPr>
          <p:nvPr>
            <p:ph type="sldNum" sz="quarter" idx="12"/>
          </p:nvPr>
        </p:nvSpPr>
        <p:spPr/>
        <p:txBody>
          <a:bodyPr/>
          <a:lstStyle/>
          <a:p>
            <a:pPr>
              <a:defRPr/>
            </a:pPr>
            <a:fld id="{CAFFF071-8697-4911-B5F2-F84C40E5BC8B}" type="slidenum">
              <a:rPr lang="es-CO" smtClean="0"/>
              <a:pPr>
                <a:defRPr/>
              </a:pPr>
              <a:t>21</a:t>
            </a:fld>
            <a:endParaRPr lang="es-CO" dirty="0"/>
          </a:p>
        </p:txBody>
      </p:sp>
      <p:sp>
        <p:nvSpPr>
          <p:cNvPr id="7" name="9 Marcador de contenido"/>
          <p:cNvSpPr txBox="1">
            <a:spLocks/>
          </p:cNvSpPr>
          <p:nvPr/>
        </p:nvSpPr>
        <p:spPr bwMode="auto">
          <a:xfrm>
            <a:off x="516254" y="1626920"/>
            <a:ext cx="4522471"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85750" indent="-285750">
              <a:spcBef>
                <a:spcPct val="20000"/>
              </a:spcBef>
              <a:buFont typeface="Arial" pitchFamily="34" charset="0"/>
              <a:buChar char="•"/>
            </a:pPr>
            <a:endParaRPr lang="en-US" sz="2000" b="1" dirty="0">
              <a:solidFill>
                <a:srgbClr val="0000FF"/>
              </a:solidFill>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Dynamics of Information Systems: Mathematical Foundations</a:t>
            </a:r>
            <a:r>
              <a:rPr lang="en-US" dirty="0">
                <a:latin typeface="+mn-lt"/>
                <a:cs typeface="+mn-cs"/>
              </a:rPr>
              <a:t>                                        Alexey Sorokin, Robert </a:t>
            </a:r>
            <a:r>
              <a:rPr lang="en-US" dirty="0" err="1">
                <a:latin typeface="+mn-lt"/>
                <a:cs typeface="+mn-cs"/>
              </a:rPr>
              <a:t>Murphey</a:t>
            </a:r>
            <a:r>
              <a:rPr lang="en-US" dirty="0">
                <a:latin typeface="+mn-lt"/>
                <a:cs typeface="+mn-cs"/>
              </a:rPr>
              <a:t>, My T. Thai, and Panos M. Pardalos (Eds.)  Springer. Springer Proceedings in Mathematics &amp; Statistics,   2012.  Vol. 20.                     ISBN 978-1-4614-3905-9</a:t>
            </a:r>
          </a:p>
          <a:p>
            <a:pPr marL="285750" indent="-285750">
              <a:spcBef>
                <a:spcPct val="20000"/>
              </a:spcBef>
              <a:buFont typeface="Arial" pitchFamily="34" charset="0"/>
              <a:buChar char="•"/>
            </a:pPr>
            <a:endParaRPr lang="en-US" sz="2000" b="1" dirty="0">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Dynamics of Information Systems: Algorithmic Approaches                                   </a:t>
            </a:r>
            <a:r>
              <a:rPr lang="en-US" dirty="0">
                <a:latin typeface="+mn-lt"/>
                <a:cs typeface="+mn-cs"/>
              </a:rPr>
              <a:t>Alexey Sorokin, Robert </a:t>
            </a:r>
            <a:r>
              <a:rPr lang="en-US" dirty="0" err="1">
                <a:latin typeface="+mn-lt"/>
                <a:cs typeface="+mn-cs"/>
              </a:rPr>
              <a:t>Murphey</a:t>
            </a:r>
            <a:r>
              <a:rPr lang="en-US" dirty="0">
                <a:latin typeface="+mn-lt"/>
                <a:cs typeface="+mn-cs"/>
              </a:rPr>
              <a:t>, My T. Thai, and Panos M. Pardalos (Eds.)  Springer. Springer Proceedings in Mathematics &amp; Statistics. Forthcoming </a:t>
            </a:r>
            <a:endParaRPr lang="en-US" sz="2000" b="1" dirty="0">
              <a:latin typeface="+mn-lt"/>
              <a:cs typeface="+mn-cs"/>
            </a:endParaRPr>
          </a:p>
          <a:p>
            <a:pPr marL="742950" lvl="1"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endParaRPr lang="en-US" sz="2000" dirty="0">
              <a:latin typeface="+mn-lt"/>
              <a:cs typeface="+mn-cs"/>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3675" y="1749424"/>
            <a:ext cx="1727200" cy="2601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3756" y="3797299"/>
            <a:ext cx="1700213" cy="2555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8800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2 Título"/>
          <p:cNvSpPr>
            <a:spLocks noGrp="1"/>
          </p:cNvSpPr>
          <p:nvPr>
            <p:ph type="title"/>
          </p:nvPr>
        </p:nvSpPr>
        <p:spPr bwMode="auto">
          <a:xfrm>
            <a:off x="457200" y="817563"/>
            <a:ext cx="8229600" cy="636587"/>
          </a:xfrm>
          <a:noFill/>
          <a:ln>
            <a:miter lim="800000"/>
            <a:headEnd/>
            <a:tailEnd/>
          </a:ln>
        </p:spPr>
        <p:txBody>
          <a:bodyPr vert="horz" wrap="square" lIns="91440" tIns="45720" rIns="91440" bIns="45720" numCol="1" anchor="t" anchorCtr="0" compatLnSpc="1">
            <a:prstTxWarp prst="textNoShape">
              <a:avLst/>
            </a:prstTxWarp>
          </a:bodyPr>
          <a:lstStyle/>
          <a:p>
            <a:pPr algn="l">
              <a:defRPr/>
            </a:pPr>
            <a:r>
              <a:rPr lang="en-US" sz="3000" b="1" dirty="0">
                <a:solidFill>
                  <a:schemeClr val="bg1"/>
                </a:solidFill>
              </a:rPr>
              <a:t>Handbook of Optimization in Complex Networks</a:t>
            </a:r>
          </a:p>
        </p:txBody>
      </p:sp>
      <p:sp>
        <p:nvSpPr>
          <p:cNvPr id="2" name="1 Marcador de número de diapositiva"/>
          <p:cNvSpPr>
            <a:spLocks noGrp="1"/>
          </p:cNvSpPr>
          <p:nvPr>
            <p:ph type="sldNum" sz="quarter" idx="12"/>
          </p:nvPr>
        </p:nvSpPr>
        <p:spPr/>
        <p:txBody>
          <a:bodyPr/>
          <a:lstStyle/>
          <a:p>
            <a:pPr>
              <a:defRPr/>
            </a:pPr>
            <a:fld id="{CAFFF071-8697-4911-B5F2-F84C40E5BC8B}" type="slidenum">
              <a:rPr lang="es-CO" smtClean="0"/>
              <a:pPr>
                <a:defRPr/>
              </a:pPr>
              <a:t>22</a:t>
            </a:fld>
            <a:endParaRPr lang="es-CO" dirty="0"/>
          </a:p>
        </p:txBody>
      </p:sp>
      <p:sp>
        <p:nvSpPr>
          <p:cNvPr id="7" name="9 Marcador de contenido"/>
          <p:cNvSpPr txBox="1">
            <a:spLocks/>
          </p:cNvSpPr>
          <p:nvPr/>
        </p:nvSpPr>
        <p:spPr bwMode="auto">
          <a:xfrm>
            <a:off x="516254" y="1626920"/>
            <a:ext cx="4522471"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85750" indent="-285750">
              <a:spcBef>
                <a:spcPct val="20000"/>
              </a:spcBef>
              <a:buFont typeface="Arial" pitchFamily="34" charset="0"/>
              <a:buChar char="•"/>
            </a:pPr>
            <a:endParaRPr lang="en-US" sz="2000" b="1" dirty="0">
              <a:solidFill>
                <a:srgbClr val="0000FF"/>
              </a:solidFill>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Dynamics of Information Systems: Mathematical Foundations</a:t>
            </a:r>
            <a:r>
              <a:rPr lang="en-US" dirty="0">
                <a:latin typeface="+mn-lt"/>
                <a:cs typeface="+mn-cs"/>
              </a:rPr>
              <a:t>                                        Alexey Sorokin, Robert </a:t>
            </a:r>
            <a:r>
              <a:rPr lang="en-US" dirty="0" err="1">
                <a:latin typeface="+mn-lt"/>
                <a:cs typeface="+mn-cs"/>
              </a:rPr>
              <a:t>Murphey</a:t>
            </a:r>
            <a:r>
              <a:rPr lang="en-US" dirty="0">
                <a:latin typeface="+mn-lt"/>
                <a:cs typeface="+mn-cs"/>
              </a:rPr>
              <a:t>, My T. Thai, and Panos M. Pardalos (Eds.)  Springer. Springer Proceedings in Mathematics &amp; Statistics,   2012.  Vol. 20.                     ISBN 978-1-4614-3905-9</a:t>
            </a:r>
          </a:p>
          <a:p>
            <a:pPr marL="285750" indent="-285750">
              <a:spcBef>
                <a:spcPct val="20000"/>
              </a:spcBef>
              <a:buFont typeface="Arial" pitchFamily="34" charset="0"/>
              <a:buChar char="•"/>
            </a:pPr>
            <a:endParaRPr lang="en-US" sz="2000" b="1" dirty="0">
              <a:latin typeface="+mn-lt"/>
              <a:cs typeface="+mn-cs"/>
            </a:endParaRPr>
          </a:p>
          <a:p>
            <a:pPr marL="285750" indent="-285750">
              <a:spcBef>
                <a:spcPct val="20000"/>
              </a:spcBef>
              <a:buFont typeface="Arial" pitchFamily="34" charset="0"/>
              <a:buChar char="•"/>
            </a:pPr>
            <a:r>
              <a:rPr lang="en-US" sz="2000" b="1" dirty="0">
                <a:solidFill>
                  <a:srgbClr val="0000FF"/>
                </a:solidFill>
                <a:latin typeface="+mn-lt"/>
                <a:cs typeface="+mn-cs"/>
              </a:rPr>
              <a:t>Dynamics of Information Systems: Algorithmic Approaches                                   </a:t>
            </a:r>
            <a:r>
              <a:rPr lang="en-US" dirty="0">
                <a:latin typeface="+mn-lt"/>
                <a:cs typeface="+mn-cs"/>
              </a:rPr>
              <a:t>Alexey Sorokin, Robert </a:t>
            </a:r>
            <a:r>
              <a:rPr lang="en-US" dirty="0" err="1">
                <a:latin typeface="+mn-lt"/>
                <a:cs typeface="+mn-cs"/>
              </a:rPr>
              <a:t>Murphey</a:t>
            </a:r>
            <a:r>
              <a:rPr lang="en-US" dirty="0">
                <a:latin typeface="+mn-lt"/>
                <a:cs typeface="+mn-cs"/>
              </a:rPr>
              <a:t>, My T. Thai, and Panos M. Pardalos (Eds.)  Springer. Springer Proceedings in Mathematics &amp; Statistics. Forthcoming </a:t>
            </a:r>
            <a:endParaRPr lang="en-US" sz="2000" b="1" dirty="0">
              <a:latin typeface="+mn-lt"/>
              <a:cs typeface="+mn-cs"/>
            </a:endParaRPr>
          </a:p>
          <a:p>
            <a:pPr marL="742950" lvl="1"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endParaRPr lang="en-US" sz="2000" dirty="0">
              <a:latin typeface="+mn-lt"/>
              <a:cs typeface="+mn-cs"/>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3675" y="1749424"/>
            <a:ext cx="1727200" cy="2601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3756" y="3797299"/>
            <a:ext cx="1700213" cy="2555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5974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Recent Graph Theory &amp;Networks</a:t>
            </a:r>
          </a:p>
        </p:txBody>
      </p:sp>
      <p:sp>
        <p:nvSpPr>
          <p:cNvPr id="3" name="Content Placeholder 2"/>
          <p:cNvSpPr>
            <a:spLocks noGrp="1"/>
          </p:cNvSpPr>
          <p:nvPr>
            <p:ph sz="quarter" idx="1"/>
          </p:nvPr>
        </p:nvSpPr>
        <p:spPr/>
        <p:txBody>
          <a:bodyPr>
            <a:normAutofit/>
          </a:bodyPr>
          <a:lstStyle/>
          <a:p>
            <a:r>
              <a:rPr lang="en-US" dirty="0"/>
              <a:t>A major step in graph theory was the development of the concept called “</a:t>
            </a:r>
            <a:r>
              <a:rPr lang="en-US" dirty="0">
                <a:solidFill>
                  <a:srgbClr val="C00000"/>
                </a:solidFill>
              </a:rPr>
              <a:t>random graphs</a:t>
            </a:r>
            <a:r>
              <a:rPr lang="en-US" dirty="0"/>
              <a:t>” by </a:t>
            </a:r>
            <a:r>
              <a:rPr lang="en-US" dirty="0" err="1"/>
              <a:t>Erdos</a:t>
            </a:r>
            <a:r>
              <a:rPr lang="en-US" dirty="0"/>
              <a:t> and </a:t>
            </a:r>
            <a:r>
              <a:rPr lang="en-US" dirty="0" err="1"/>
              <a:t>Renyi</a:t>
            </a:r>
            <a:r>
              <a:rPr lang="en-US" dirty="0"/>
              <a:t>**.</a:t>
            </a:r>
          </a:p>
        </p:txBody>
      </p:sp>
      <p:sp>
        <p:nvSpPr>
          <p:cNvPr id="4" name="TextBox 3"/>
          <p:cNvSpPr txBox="1"/>
          <p:nvPr/>
        </p:nvSpPr>
        <p:spPr>
          <a:xfrm>
            <a:off x="981073" y="5369093"/>
            <a:ext cx="6718699" cy="369332"/>
          </a:xfrm>
          <a:prstGeom prst="rect">
            <a:avLst/>
          </a:prstGeom>
          <a:noFill/>
        </p:spPr>
        <p:txBody>
          <a:bodyPr wrap="none" rtlCol="0">
            <a:spAutoFit/>
          </a:bodyPr>
          <a:lstStyle/>
          <a:p>
            <a:r>
              <a:rPr lang="en-US" dirty="0"/>
              <a:t>** </a:t>
            </a:r>
            <a:r>
              <a:rPr lang="hu-HU" dirty="0"/>
              <a:t>Erdős, P., Rényi, A., 1959. </a:t>
            </a:r>
            <a:r>
              <a:rPr lang="hu-HU" b="1" dirty="0"/>
              <a:t>On random graphs</a:t>
            </a:r>
            <a:r>
              <a:rPr lang="hu-HU" dirty="0"/>
              <a:t>. Publ. Math. 6, 290–297.</a:t>
            </a:r>
            <a:endParaRPr lang="en-US" dirty="0"/>
          </a:p>
        </p:txBody>
      </p:sp>
      <p:sp>
        <p:nvSpPr>
          <p:cNvPr id="5" name="Slide Number Placeholder 4"/>
          <p:cNvSpPr>
            <a:spLocks noGrp="1"/>
          </p:cNvSpPr>
          <p:nvPr>
            <p:ph type="sldNum" sz="quarter" idx="12"/>
          </p:nvPr>
        </p:nvSpPr>
        <p:spPr/>
        <p:txBody>
          <a:bodyPr/>
          <a:lstStyle/>
          <a:p>
            <a:fld id="{DB1330BE-7158-49B9-A262-FD7BFE428748}" type="slidenum">
              <a:rPr lang="en-US" smtClean="0"/>
              <a:pPr/>
              <a:t>23</a:t>
            </a:fld>
            <a:endParaRPr lang="en-US"/>
          </a:p>
        </p:txBody>
      </p:sp>
    </p:spTree>
    <p:extLst>
      <p:ext uri="{BB962C8B-B14F-4D97-AF65-F5344CB8AC3E}">
        <p14:creationId xmlns:p14="http://schemas.microsoft.com/office/powerpoint/2010/main" val="8184031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Recent Graph Theory &amp; Networks</a:t>
            </a:r>
          </a:p>
        </p:txBody>
      </p:sp>
      <p:sp>
        <p:nvSpPr>
          <p:cNvPr id="3" name="Content Placeholder 2"/>
          <p:cNvSpPr>
            <a:spLocks noGrp="1"/>
          </p:cNvSpPr>
          <p:nvPr>
            <p:ph sz="quarter" idx="1"/>
          </p:nvPr>
        </p:nvSpPr>
        <p:spPr/>
        <p:txBody>
          <a:bodyPr>
            <a:normAutofit/>
          </a:bodyPr>
          <a:lstStyle/>
          <a:p>
            <a:r>
              <a:rPr lang="en-US" dirty="0"/>
              <a:t>Another important step in graph theory was the development of an idea called “</a:t>
            </a:r>
            <a:r>
              <a:rPr lang="en-US" dirty="0">
                <a:solidFill>
                  <a:srgbClr val="00B050"/>
                </a:solidFill>
              </a:rPr>
              <a:t>six degrees of freedom</a:t>
            </a:r>
            <a:r>
              <a:rPr lang="en-US" dirty="0"/>
              <a:t>” by </a:t>
            </a:r>
            <a:r>
              <a:rPr lang="en-US" dirty="0" err="1"/>
              <a:t>Frigyes</a:t>
            </a:r>
            <a:r>
              <a:rPr lang="en-US" dirty="0"/>
              <a:t> </a:t>
            </a:r>
            <a:r>
              <a:rPr lang="en-US" dirty="0" err="1"/>
              <a:t>Karinthy</a:t>
            </a:r>
            <a:r>
              <a:rPr lang="en-US" dirty="0"/>
              <a:t>*. </a:t>
            </a:r>
          </a:p>
          <a:p>
            <a:r>
              <a:rPr lang="en-US" dirty="0"/>
              <a:t>A study conducted by Watts and </a:t>
            </a:r>
            <a:r>
              <a:rPr lang="en-US" dirty="0" err="1"/>
              <a:t>Strogatz</a:t>
            </a:r>
            <a:r>
              <a:rPr lang="en-US" dirty="0"/>
              <a:t>** presented the transition of a network from one extreme case “regular network” to another extreme case “random network”. </a:t>
            </a:r>
          </a:p>
          <a:p>
            <a:r>
              <a:rPr lang="en-US" dirty="0"/>
              <a:t>Their most interesting observation was the development of intermediate type of networks called </a:t>
            </a:r>
            <a:r>
              <a:rPr lang="en-US" dirty="0">
                <a:solidFill>
                  <a:srgbClr val="FF0000"/>
                </a:solidFill>
              </a:rPr>
              <a:t>“Small World Networks”</a:t>
            </a:r>
            <a:r>
              <a:rPr lang="en-US" dirty="0"/>
              <a:t>.</a:t>
            </a:r>
          </a:p>
        </p:txBody>
      </p:sp>
      <p:sp>
        <p:nvSpPr>
          <p:cNvPr id="4" name="TextBox 3"/>
          <p:cNvSpPr txBox="1"/>
          <p:nvPr/>
        </p:nvSpPr>
        <p:spPr>
          <a:xfrm>
            <a:off x="333374" y="5334000"/>
            <a:ext cx="8048625" cy="923330"/>
          </a:xfrm>
          <a:prstGeom prst="rect">
            <a:avLst/>
          </a:prstGeom>
          <a:noFill/>
        </p:spPr>
        <p:txBody>
          <a:bodyPr wrap="square" rtlCol="0">
            <a:spAutoFit/>
          </a:bodyPr>
          <a:lstStyle/>
          <a:p>
            <a:pPr algn="ctr"/>
            <a:r>
              <a:rPr lang="en-US" dirty="0"/>
              <a:t>*</a:t>
            </a:r>
            <a:r>
              <a:rPr lang="en-US" dirty="0" err="1"/>
              <a:t>Milgram</a:t>
            </a:r>
            <a:r>
              <a:rPr lang="en-US" dirty="0"/>
              <a:t>, S., 1967. The small-world problem. Psychol. Today 1, 61–67.</a:t>
            </a:r>
          </a:p>
          <a:p>
            <a:pPr algn="ctr"/>
            <a:r>
              <a:rPr lang="en-US" dirty="0"/>
              <a:t>                 **Watts, D.J., </a:t>
            </a:r>
            <a:r>
              <a:rPr lang="en-US" dirty="0" err="1"/>
              <a:t>Strogatz</a:t>
            </a:r>
            <a:r>
              <a:rPr lang="en-US" dirty="0"/>
              <a:t>, S.H., 1998. Collective dynamics of “small-world" networks. Nature 393, 440–442.</a:t>
            </a:r>
          </a:p>
        </p:txBody>
      </p:sp>
      <p:sp>
        <p:nvSpPr>
          <p:cNvPr id="5" name="Slide Number Placeholder 4"/>
          <p:cNvSpPr>
            <a:spLocks noGrp="1"/>
          </p:cNvSpPr>
          <p:nvPr>
            <p:ph type="sldNum" sz="quarter" idx="12"/>
          </p:nvPr>
        </p:nvSpPr>
        <p:spPr/>
        <p:txBody>
          <a:bodyPr/>
          <a:lstStyle/>
          <a:p>
            <a:fld id="{DB1330BE-7158-49B9-A262-FD7BFE428748}" type="slidenum">
              <a:rPr lang="en-US" smtClean="0"/>
              <a:pPr/>
              <a:t>24</a:t>
            </a:fld>
            <a:endParaRPr lang="en-US"/>
          </a:p>
        </p:txBody>
      </p:sp>
    </p:spTree>
    <p:extLst>
      <p:ext uri="{BB962C8B-B14F-4D97-AF65-F5344CB8AC3E}">
        <p14:creationId xmlns:p14="http://schemas.microsoft.com/office/powerpoint/2010/main" val="728136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Recent Graph Theory &amp; Networks</a:t>
            </a:r>
          </a:p>
        </p:txBody>
      </p:sp>
      <p:sp>
        <p:nvSpPr>
          <p:cNvPr id="3" name="Content Placeholder 2"/>
          <p:cNvSpPr>
            <a:spLocks noGrp="1"/>
          </p:cNvSpPr>
          <p:nvPr>
            <p:ph sz="quarter" idx="1"/>
          </p:nvPr>
        </p:nvSpPr>
        <p:spPr/>
        <p:txBody>
          <a:bodyPr/>
          <a:lstStyle/>
          <a:p>
            <a:r>
              <a:rPr lang="en-US" dirty="0"/>
              <a:t>The results of the study on three different types of network structures (</a:t>
            </a:r>
            <a:r>
              <a:rPr lang="en-US" dirty="0">
                <a:solidFill>
                  <a:srgbClr val="FF0000"/>
                </a:solidFill>
              </a:rPr>
              <a:t>regular, random and small world</a:t>
            </a:r>
            <a:r>
              <a:rPr lang="en-US" dirty="0"/>
              <a:t>) tremendously increased the usage of network theory in solving real world problems.</a:t>
            </a:r>
          </a:p>
          <a:p>
            <a:r>
              <a:rPr lang="en-US" dirty="0"/>
              <a:t>One of the prominent usage of the network theory is in analyzing complex systems.</a:t>
            </a:r>
          </a:p>
        </p:txBody>
      </p:sp>
      <p:sp>
        <p:nvSpPr>
          <p:cNvPr id="4" name="Slide Number Placeholder 3"/>
          <p:cNvSpPr>
            <a:spLocks noGrp="1"/>
          </p:cNvSpPr>
          <p:nvPr>
            <p:ph type="sldNum" sz="quarter" idx="12"/>
          </p:nvPr>
        </p:nvSpPr>
        <p:spPr/>
        <p:txBody>
          <a:bodyPr/>
          <a:lstStyle/>
          <a:p>
            <a:fld id="{DB1330BE-7158-49B9-A262-FD7BFE428748}" type="slidenum">
              <a:rPr lang="en-US" smtClean="0"/>
              <a:pPr/>
              <a:t>25</a:t>
            </a:fld>
            <a:endParaRPr lang="en-US"/>
          </a:p>
        </p:txBody>
      </p:sp>
    </p:spTree>
    <p:extLst>
      <p:ext uri="{BB962C8B-B14F-4D97-AF65-F5344CB8AC3E}">
        <p14:creationId xmlns:p14="http://schemas.microsoft.com/office/powerpoint/2010/main" val="27828528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Models in Nature</a:t>
            </a:r>
          </a:p>
        </p:txBody>
      </p:sp>
      <p:sp>
        <p:nvSpPr>
          <p:cNvPr id="3" name="Content Placeholder 2"/>
          <p:cNvSpPr>
            <a:spLocks noGrp="1"/>
          </p:cNvSpPr>
          <p:nvPr>
            <p:ph sz="quarter" idx="1"/>
          </p:nvPr>
        </p:nvSpPr>
        <p:spPr>
          <a:xfrm>
            <a:off x="457200" y="1600200"/>
            <a:ext cx="4343400" cy="4343400"/>
          </a:xfrm>
        </p:spPr>
        <p:txBody>
          <a:bodyPr>
            <a:normAutofit fontScale="70000" lnSpcReduction="20000"/>
          </a:bodyPr>
          <a:lstStyle/>
          <a:p>
            <a:endParaRPr lang="en-US" sz="3400" dirty="0"/>
          </a:p>
          <a:p>
            <a:r>
              <a:rPr lang="en-US" sz="3400" dirty="0"/>
              <a:t>Networks provide information on </a:t>
            </a:r>
            <a:r>
              <a:rPr lang="en-US" sz="3400" dirty="0">
                <a:solidFill>
                  <a:srgbClr val="00B0F0"/>
                </a:solidFill>
              </a:rPr>
              <a:t>which system components interact with each other</a:t>
            </a:r>
            <a:r>
              <a:rPr lang="en-US" sz="3400" dirty="0"/>
              <a:t>, putting aside the mechanisms of these interactions.</a:t>
            </a:r>
          </a:p>
          <a:p>
            <a:r>
              <a:rPr lang="en-US" sz="3400" dirty="0">
                <a:solidFill>
                  <a:srgbClr val="FF0000"/>
                </a:solidFill>
              </a:rPr>
              <a:t>The dynamics of the system is tightly connected to the structure of the underlying network</a:t>
            </a:r>
            <a:r>
              <a:rPr lang="en-US" sz="3400" dirty="0"/>
              <a:t>.</a:t>
            </a:r>
          </a:p>
          <a:p>
            <a:r>
              <a:rPr lang="en-US" sz="3400" dirty="0"/>
              <a:t>Studying the </a:t>
            </a:r>
            <a:r>
              <a:rPr lang="en-US" sz="3400" dirty="0">
                <a:solidFill>
                  <a:srgbClr val="00B0F0"/>
                </a:solidFill>
              </a:rPr>
              <a:t>topological properties of system’s networks </a:t>
            </a:r>
            <a:r>
              <a:rPr lang="en-US" sz="3400" dirty="0"/>
              <a:t>can provide an insight about the system’s high level structure and its function.</a:t>
            </a:r>
          </a:p>
          <a:p>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4527" y="3810000"/>
            <a:ext cx="2809874" cy="2217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10225" y="1600568"/>
            <a:ext cx="2847975" cy="2133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DB1330BE-7158-49B9-A262-FD7BFE428748}" type="slidenum">
              <a:rPr lang="en-US" smtClean="0"/>
              <a:pPr/>
              <a:t>26</a:t>
            </a:fld>
            <a:endParaRPr lang="en-US"/>
          </a:p>
        </p:txBody>
      </p:sp>
    </p:spTree>
    <p:extLst>
      <p:ext uri="{BB962C8B-B14F-4D97-AF65-F5344CB8AC3E}">
        <p14:creationId xmlns:p14="http://schemas.microsoft.com/office/powerpoint/2010/main" val="2661580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05C2A-90C1-46BF-B941-399B976A1253}"/>
              </a:ext>
            </a:extLst>
          </p:cNvPr>
          <p:cNvSpPr>
            <a:spLocks noGrp="1"/>
          </p:cNvSpPr>
          <p:nvPr>
            <p:ph type="title"/>
          </p:nvPr>
        </p:nvSpPr>
        <p:spPr/>
        <p:txBody>
          <a:bodyPr>
            <a:normAutofit fontScale="90000"/>
          </a:bodyPr>
          <a:lstStyle/>
          <a:p>
            <a:r>
              <a:rPr lang="en-US" dirty="0"/>
              <a:t>Our Work on Networks Includes: </a:t>
            </a:r>
            <a:br>
              <a:rPr lang="en-US" dirty="0"/>
            </a:br>
            <a:endParaRPr lang="en-US" dirty="0"/>
          </a:p>
        </p:txBody>
      </p:sp>
      <p:sp>
        <p:nvSpPr>
          <p:cNvPr id="3" name="Slide Number Placeholder 2">
            <a:extLst>
              <a:ext uri="{FF2B5EF4-FFF2-40B4-BE49-F238E27FC236}">
                <a16:creationId xmlns:a16="http://schemas.microsoft.com/office/drawing/2014/main" id="{A4847D0A-E927-498E-8C2D-97D99AD0E605}"/>
              </a:ext>
            </a:extLst>
          </p:cNvPr>
          <p:cNvSpPr>
            <a:spLocks noGrp="1"/>
          </p:cNvSpPr>
          <p:nvPr>
            <p:ph type="sldNum" sz="quarter" idx="12"/>
          </p:nvPr>
        </p:nvSpPr>
        <p:spPr/>
        <p:txBody>
          <a:bodyPr/>
          <a:lstStyle/>
          <a:p>
            <a:fld id="{DB1330BE-7158-49B9-A262-FD7BFE428748}" type="slidenum">
              <a:rPr lang="en-US" smtClean="0"/>
              <a:pPr/>
              <a:t>27</a:t>
            </a:fld>
            <a:endParaRPr lang="en-US"/>
          </a:p>
        </p:txBody>
      </p:sp>
      <p:sp>
        <p:nvSpPr>
          <p:cNvPr id="4" name="Content Placeholder 3">
            <a:extLst>
              <a:ext uri="{FF2B5EF4-FFF2-40B4-BE49-F238E27FC236}">
                <a16:creationId xmlns:a16="http://schemas.microsoft.com/office/drawing/2014/main" id="{D73E7F0E-FEFE-46DB-934E-4748AB4BEC70}"/>
              </a:ext>
            </a:extLst>
          </p:cNvPr>
          <p:cNvSpPr>
            <a:spLocks noGrp="1"/>
          </p:cNvSpPr>
          <p:nvPr>
            <p:ph sz="quarter" idx="1"/>
          </p:nvPr>
        </p:nvSpPr>
        <p:spPr/>
        <p:txBody>
          <a:bodyPr/>
          <a:lstStyle/>
          <a:p>
            <a:r>
              <a:rPr lang="en-US" dirty="0"/>
              <a:t>Telecommunication networks (</a:t>
            </a:r>
            <a:r>
              <a:rPr lang="en-US" dirty="0">
                <a:solidFill>
                  <a:srgbClr val="FF0000"/>
                </a:solidFill>
              </a:rPr>
              <a:t>call graph</a:t>
            </a:r>
            <a:r>
              <a:rPr lang="en-US" dirty="0"/>
              <a:t>)</a:t>
            </a:r>
          </a:p>
          <a:p>
            <a:r>
              <a:rPr lang="en-US" dirty="0"/>
              <a:t>Financial networks (</a:t>
            </a:r>
            <a:r>
              <a:rPr lang="en-US" dirty="0">
                <a:solidFill>
                  <a:srgbClr val="FF0000"/>
                </a:solidFill>
              </a:rPr>
              <a:t>market graph</a:t>
            </a:r>
            <a:r>
              <a:rPr lang="en-US" dirty="0"/>
              <a:t>)</a:t>
            </a:r>
          </a:p>
          <a:p>
            <a:r>
              <a:rPr lang="en-US" dirty="0"/>
              <a:t>Brain networks (</a:t>
            </a:r>
            <a:r>
              <a:rPr lang="en-US" dirty="0">
                <a:solidFill>
                  <a:srgbClr val="FF0000"/>
                </a:solidFill>
              </a:rPr>
              <a:t>Epileptic and Parkinson brain</a:t>
            </a:r>
            <a:r>
              <a:rPr lang="en-US" dirty="0"/>
              <a:t>)</a:t>
            </a:r>
          </a:p>
          <a:p>
            <a:r>
              <a:rPr lang="en-US" dirty="0"/>
              <a:t>Biological Networks</a:t>
            </a:r>
          </a:p>
          <a:p>
            <a:r>
              <a:rPr lang="en-US" dirty="0"/>
              <a:t>Social networks (</a:t>
            </a:r>
            <a:r>
              <a:rPr lang="en-US" dirty="0">
                <a:solidFill>
                  <a:srgbClr val="FF0000"/>
                </a:solidFill>
              </a:rPr>
              <a:t>sports networks</a:t>
            </a:r>
            <a:r>
              <a:rPr lang="en-US" dirty="0"/>
              <a:t>)</a:t>
            </a:r>
          </a:p>
          <a:p>
            <a:r>
              <a:rPr lang="en-US" dirty="0"/>
              <a:t>Transportation networks (</a:t>
            </a:r>
            <a:r>
              <a:rPr lang="en-US" dirty="0">
                <a:solidFill>
                  <a:srgbClr val="FF0000"/>
                </a:solidFill>
              </a:rPr>
              <a:t>evacuation networks</a:t>
            </a:r>
            <a:r>
              <a:rPr lang="en-US" dirty="0"/>
              <a:t>)</a:t>
            </a:r>
          </a:p>
          <a:p>
            <a:r>
              <a:rPr lang="en-US" dirty="0"/>
              <a:t>Energy Networks (</a:t>
            </a:r>
            <a:r>
              <a:rPr lang="en-US" dirty="0">
                <a:solidFill>
                  <a:srgbClr val="FF0000"/>
                </a:solidFill>
              </a:rPr>
              <a:t>smart grid</a:t>
            </a:r>
            <a:r>
              <a:rPr lang="en-US" dirty="0"/>
              <a:t>)</a:t>
            </a:r>
          </a:p>
          <a:p>
            <a:r>
              <a:rPr lang="en-US" dirty="0"/>
              <a:t>Smart Cities</a:t>
            </a:r>
          </a:p>
          <a:p>
            <a:r>
              <a:rPr lang="en-US" dirty="0"/>
              <a:t>Massive Networks</a:t>
            </a:r>
          </a:p>
        </p:txBody>
      </p:sp>
    </p:spTree>
    <p:extLst>
      <p:ext uri="{BB962C8B-B14F-4D97-AF65-F5344CB8AC3E}">
        <p14:creationId xmlns:p14="http://schemas.microsoft.com/office/powerpoint/2010/main" val="2316361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7772400" cy="1143000"/>
          </a:xfrm>
        </p:spPr>
        <p:txBody>
          <a:bodyPr>
            <a:normAutofit/>
          </a:bodyPr>
          <a:lstStyle/>
          <a:p>
            <a:r>
              <a:rPr lang="en-US" b="1" dirty="0"/>
              <a:t>Networks of Networks</a:t>
            </a:r>
          </a:p>
        </p:txBody>
      </p:sp>
      <p:sp>
        <p:nvSpPr>
          <p:cNvPr id="3" name="Slide Number Placeholder 2"/>
          <p:cNvSpPr>
            <a:spLocks noGrp="1"/>
          </p:cNvSpPr>
          <p:nvPr>
            <p:ph type="sldNum" sz="quarter" idx="12"/>
          </p:nvPr>
        </p:nvSpPr>
        <p:spPr/>
        <p:txBody>
          <a:bodyPr/>
          <a:lstStyle/>
          <a:p>
            <a:fld id="{DB1330BE-7158-49B9-A262-FD7BFE428748}" type="slidenum">
              <a:rPr lang="en-US" smtClean="0"/>
              <a:pPr/>
              <a:t>28</a:t>
            </a:fld>
            <a:endParaRPr lang="en-US"/>
          </a:p>
        </p:txBody>
      </p:sp>
      <p:sp>
        <p:nvSpPr>
          <p:cNvPr id="4" name="Content Placeholder 3"/>
          <p:cNvSpPr>
            <a:spLocks noGrp="1"/>
          </p:cNvSpPr>
          <p:nvPr>
            <p:ph sz="quarter" idx="1"/>
          </p:nvPr>
        </p:nvSpPr>
        <p:spPr>
          <a:xfrm>
            <a:off x="838200" y="1676400"/>
            <a:ext cx="7315200" cy="3657600"/>
          </a:xfrm>
        </p:spPr>
        <p:txBody>
          <a:bodyPr>
            <a:normAutofit fontScale="85000" lnSpcReduction="20000"/>
          </a:bodyPr>
          <a:lstStyle/>
          <a:p>
            <a:r>
              <a:rPr lang="en-US" dirty="0" err="1"/>
              <a:t>IoT</a:t>
            </a:r>
            <a:r>
              <a:rPr lang="en-US"/>
              <a:t> (</a:t>
            </a:r>
            <a:r>
              <a:rPr lang="en-US" b="1"/>
              <a:t>Internet </a:t>
            </a:r>
            <a:r>
              <a:rPr lang="en-US" b="1" dirty="0"/>
              <a:t>of Things</a:t>
            </a:r>
            <a:r>
              <a:rPr lang="en-US" dirty="0"/>
              <a:t>)</a:t>
            </a:r>
          </a:p>
          <a:p>
            <a:endParaRPr lang="en-US" dirty="0"/>
          </a:p>
          <a:p>
            <a:pPr marL="0" indent="0">
              <a:buNone/>
            </a:pPr>
            <a:r>
              <a:rPr lang="en-US" dirty="0"/>
              <a:t>A worldwide network of interconnected objects that are</a:t>
            </a:r>
          </a:p>
          <a:p>
            <a:pPr marL="0" indent="0">
              <a:buNone/>
            </a:pPr>
            <a:r>
              <a:rPr lang="en-US" dirty="0"/>
              <a:t>uniquely addressable via standard communication protocols.</a:t>
            </a:r>
          </a:p>
          <a:p>
            <a:endParaRPr lang="en-US" dirty="0"/>
          </a:p>
          <a:p>
            <a:r>
              <a:rPr lang="en-US" dirty="0"/>
              <a:t>Cooperative networks</a:t>
            </a:r>
          </a:p>
          <a:p>
            <a:r>
              <a:rPr lang="en-US" dirty="0"/>
              <a:t>Multicast networks</a:t>
            </a:r>
          </a:p>
          <a:p>
            <a:r>
              <a:rPr lang="en-US" dirty="0"/>
              <a:t>Interdepended networks</a:t>
            </a:r>
          </a:p>
          <a:p>
            <a:r>
              <a:rPr lang="en-US" dirty="0"/>
              <a:t>Networks of networks</a:t>
            </a:r>
          </a:p>
          <a:p>
            <a:r>
              <a:rPr lang="en-US" dirty="0">
                <a:solidFill>
                  <a:srgbClr val="FF0000"/>
                </a:solidFill>
              </a:rPr>
              <a:t>Sustainable interdepended networks</a:t>
            </a:r>
          </a:p>
          <a:p>
            <a:pPr marL="0" indent="0">
              <a:buNone/>
            </a:pPr>
            <a:endParaRPr lang="en-US" dirty="0"/>
          </a:p>
        </p:txBody>
      </p:sp>
    </p:spTree>
    <p:extLst>
      <p:ext uri="{BB962C8B-B14F-4D97-AF65-F5344CB8AC3E}">
        <p14:creationId xmlns:p14="http://schemas.microsoft.com/office/powerpoint/2010/main" val="3218521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48B59-22FC-44F9-8AC3-B3C71D31A889}"/>
              </a:ext>
            </a:extLst>
          </p:cNvPr>
          <p:cNvSpPr>
            <a:spLocks noGrp="1"/>
          </p:cNvSpPr>
          <p:nvPr>
            <p:ph type="title"/>
          </p:nvPr>
        </p:nvSpPr>
        <p:spPr/>
        <p:txBody>
          <a:bodyPr/>
          <a:lstStyle/>
          <a:p>
            <a:r>
              <a:rPr lang="en-US" dirty="0"/>
              <a:t>Critical Elements and Robustness</a:t>
            </a:r>
          </a:p>
        </p:txBody>
      </p:sp>
      <p:sp>
        <p:nvSpPr>
          <p:cNvPr id="3" name="Slide Number Placeholder 2">
            <a:extLst>
              <a:ext uri="{FF2B5EF4-FFF2-40B4-BE49-F238E27FC236}">
                <a16:creationId xmlns:a16="http://schemas.microsoft.com/office/drawing/2014/main" id="{4684A6EF-C765-4792-B4C3-517F44F2EE14}"/>
              </a:ext>
            </a:extLst>
          </p:cNvPr>
          <p:cNvSpPr>
            <a:spLocks noGrp="1"/>
          </p:cNvSpPr>
          <p:nvPr>
            <p:ph type="sldNum" sz="quarter" idx="12"/>
          </p:nvPr>
        </p:nvSpPr>
        <p:spPr/>
        <p:txBody>
          <a:bodyPr/>
          <a:lstStyle/>
          <a:p>
            <a:fld id="{DB1330BE-7158-49B9-A262-FD7BFE428748}" type="slidenum">
              <a:rPr lang="en-US" smtClean="0"/>
              <a:pPr/>
              <a:t>29</a:t>
            </a:fld>
            <a:endParaRPr lang="en-US"/>
          </a:p>
        </p:txBody>
      </p:sp>
      <p:sp>
        <p:nvSpPr>
          <p:cNvPr id="4" name="Content Placeholder 3">
            <a:extLst>
              <a:ext uri="{FF2B5EF4-FFF2-40B4-BE49-F238E27FC236}">
                <a16:creationId xmlns:a16="http://schemas.microsoft.com/office/drawing/2014/main" id="{F48B298F-BD06-4B45-8467-F5B87BF5E67B}"/>
              </a:ext>
            </a:extLst>
          </p:cNvPr>
          <p:cNvSpPr>
            <a:spLocks noGrp="1"/>
          </p:cNvSpPr>
          <p:nvPr>
            <p:ph sz="quarter" idx="1"/>
          </p:nvPr>
        </p:nvSpPr>
        <p:spPr/>
        <p:txBody>
          <a:bodyPr>
            <a:normAutofit fontScale="70000" lnSpcReduction="20000"/>
          </a:bodyPr>
          <a:lstStyle/>
          <a:p>
            <a:r>
              <a:rPr lang="en-US" dirty="0"/>
              <a:t>We studied </a:t>
            </a:r>
            <a:r>
              <a:rPr lang="en-US" b="1" dirty="0">
                <a:solidFill>
                  <a:srgbClr val="C00000"/>
                </a:solidFill>
              </a:rPr>
              <a:t>critical elements </a:t>
            </a:r>
            <a:r>
              <a:rPr lang="en-US" dirty="0"/>
              <a:t>in regards to connectivity</a:t>
            </a:r>
          </a:p>
          <a:p>
            <a:endParaRPr lang="en-US" dirty="0"/>
          </a:p>
          <a:p>
            <a:r>
              <a:rPr lang="en-US" dirty="0"/>
              <a:t> A new </a:t>
            </a:r>
            <a:r>
              <a:rPr lang="en-US" b="1" dirty="0">
                <a:solidFill>
                  <a:srgbClr val="C00000"/>
                </a:solidFill>
              </a:rPr>
              <a:t>measure of robustness </a:t>
            </a:r>
            <a:r>
              <a:rPr lang="en-US" dirty="0"/>
              <a:t>has been introduced</a:t>
            </a:r>
          </a:p>
          <a:p>
            <a:endParaRPr lang="en-US" dirty="0"/>
          </a:p>
          <a:p>
            <a:r>
              <a:rPr lang="en-US" dirty="0"/>
              <a:t>Work:</a:t>
            </a:r>
          </a:p>
          <a:p>
            <a:pPr lvl="1"/>
            <a:r>
              <a:rPr lang="en-US" dirty="0"/>
              <a:t> “On New Approaches of Assessing Network Vulnerability: Hardness and Approximation” (T. N. </a:t>
            </a:r>
            <a:r>
              <a:rPr lang="en-US" dirty="0" err="1"/>
              <a:t>Dinh</a:t>
            </a:r>
            <a:r>
              <a:rPr lang="en-US" dirty="0"/>
              <a:t>, Y. Xuan, M. T. Thai, P.M. Pardalos, and T. </a:t>
            </a:r>
            <a:r>
              <a:rPr lang="en-US" dirty="0" err="1"/>
              <a:t>Znati</a:t>
            </a:r>
            <a:r>
              <a:rPr lang="en-US" dirty="0"/>
              <a:t>), </a:t>
            </a:r>
            <a:r>
              <a:rPr lang="en-US" b="1" dirty="0"/>
              <a:t>IEEE/ACM Transactions on Networking (</a:t>
            </a:r>
            <a:r>
              <a:rPr lang="en-US" b="1" dirty="0" err="1"/>
              <a:t>ToN</a:t>
            </a:r>
            <a:r>
              <a:rPr lang="en-US" b="1" dirty="0"/>
              <a:t>)</a:t>
            </a:r>
            <a:r>
              <a:rPr lang="en-US" dirty="0"/>
              <a:t>, Vol. 20, No. 2 (2012), pp. 609-619. </a:t>
            </a:r>
          </a:p>
          <a:p>
            <a:pPr lvl="1"/>
            <a:endParaRPr lang="en-US" dirty="0"/>
          </a:p>
          <a:p>
            <a:pPr lvl="1"/>
            <a:r>
              <a:rPr lang="en-US" dirty="0"/>
              <a:t>  “Detecting Critical Vertex Structures on Graphs: A Mathematical Programming Approach” (</a:t>
            </a:r>
            <a:r>
              <a:rPr lang="en-US" dirty="0" err="1"/>
              <a:t>Walteros</a:t>
            </a:r>
            <a:r>
              <a:rPr lang="en-US" dirty="0"/>
              <a:t>, J. L., </a:t>
            </a:r>
            <a:r>
              <a:rPr lang="en-US" dirty="0" err="1"/>
              <a:t>Veremyev</a:t>
            </a:r>
            <a:r>
              <a:rPr lang="en-US" dirty="0"/>
              <a:t>, A., Pardalos, P. M., and E.L. </a:t>
            </a:r>
            <a:r>
              <a:rPr lang="en-US" dirty="0" err="1"/>
              <a:t>Pasiliao</a:t>
            </a:r>
            <a:r>
              <a:rPr lang="en-US" dirty="0"/>
              <a:t>), </a:t>
            </a:r>
            <a:r>
              <a:rPr lang="en-US" b="1" dirty="0"/>
              <a:t>Networks</a:t>
            </a:r>
            <a:r>
              <a:rPr lang="en-US" dirty="0"/>
              <a:t>, Vol. 73, No. 1 (2019), pp. 48-88. </a:t>
            </a:r>
          </a:p>
          <a:p>
            <a:pPr lvl="1"/>
            <a:endParaRPr lang="en-US" dirty="0"/>
          </a:p>
          <a:p>
            <a:pPr lvl="1"/>
            <a:r>
              <a:rPr lang="en-US" dirty="0"/>
              <a:t>  “Quantification of networks structural dissimilarities (Tiago A. </a:t>
            </a:r>
            <a:r>
              <a:rPr lang="en-US" dirty="0" err="1"/>
              <a:t>Schieber</a:t>
            </a:r>
            <a:r>
              <a:rPr lang="en-US" dirty="0"/>
              <a:t>, Laura Carpi, Albert </a:t>
            </a:r>
            <a:r>
              <a:rPr lang="en-US" dirty="0" err="1"/>
              <a:t>D´ıaz-Guilera</a:t>
            </a:r>
            <a:r>
              <a:rPr lang="en-US" dirty="0"/>
              <a:t>, </a:t>
            </a:r>
            <a:r>
              <a:rPr lang="en-US" dirty="0" err="1"/>
              <a:t>Panos</a:t>
            </a:r>
            <a:r>
              <a:rPr lang="en-US" dirty="0"/>
              <a:t> M. Pardalos, Cristina </a:t>
            </a:r>
            <a:r>
              <a:rPr lang="en-US" dirty="0" err="1"/>
              <a:t>Masoller</a:t>
            </a:r>
            <a:r>
              <a:rPr lang="en-US" dirty="0"/>
              <a:t> and </a:t>
            </a:r>
            <a:r>
              <a:rPr lang="en-US" dirty="0" err="1"/>
              <a:t>Mart´ın</a:t>
            </a:r>
            <a:r>
              <a:rPr lang="en-US" dirty="0"/>
              <a:t> G. </a:t>
            </a:r>
            <a:r>
              <a:rPr lang="en-US" dirty="0" err="1"/>
              <a:t>Ravetti</a:t>
            </a:r>
            <a:r>
              <a:rPr lang="en-US" dirty="0"/>
              <a:t>), </a:t>
            </a:r>
            <a:r>
              <a:rPr lang="en-US" b="1" dirty="0"/>
              <a:t>Nature Communications </a:t>
            </a:r>
            <a:r>
              <a:rPr lang="en-US" dirty="0"/>
              <a:t>8, online, Article number: 13928 (2017).  https://www.nature.com/articles/ncomms13928</a:t>
            </a:r>
          </a:p>
        </p:txBody>
      </p:sp>
    </p:spTree>
    <p:extLst>
      <p:ext uri="{BB962C8B-B14F-4D97-AF65-F5344CB8AC3E}">
        <p14:creationId xmlns:p14="http://schemas.microsoft.com/office/powerpoint/2010/main" val="4235778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3</a:t>
            </a:fld>
            <a:endParaRPr lang="es-CO" dirty="0"/>
          </a:p>
        </p:txBody>
      </p:sp>
      <p:sp>
        <p:nvSpPr>
          <p:cNvPr id="11" name="9 Marcador de contenido"/>
          <p:cNvSpPr txBox="1">
            <a:spLocks/>
          </p:cNvSpPr>
          <p:nvPr/>
        </p:nvSpPr>
        <p:spPr bwMode="auto">
          <a:xfrm>
            <a:off x="392429" y="1617395"/>
            <a:ext cx="4131946"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1026" name="Picture 2" descr="http://upload.wikimedia.org/wikipedia/commons/thumb/6/60/Leonhard_Euler_2.jpg/280px-Leonhard_Euler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4631" y="1531671"/>
            <a:ext cx="1548344" cy="1935430"/>
          </a:xfrm>
          <a:prstGeom prst="rect">
            <a:avLst/>
          </a:prstGeom>
          <a:noFill/>
          <a:extLst>
            <a:ext uri="{909E8E84-426E-40DD-AFC4-6F175D3DCCD1}">
              <a14:hiddenFill xmlns:a14="http://schemas.microsoft.com/office/drawing/2010/main">
                <a:solidFill>
                  <a:srgbClr val="FFFFFF"/>
                </a:solidFill>
              </a14:hiddenFill>
            </a:ext>
          </a:extLst>
        </p:spPr>
      </p:pic>
      <p:sp>
        <p:nvSpPr>
          <p:cNvPr id="74" name="9 Marcador de contenido"/>
          <p:cNvSpPr txBox="1">
            <a:spLocks/>
          </p:cNvSpPr>
          <p:nvPr/>
        </p:nvSpPr>
        <p:spPr bwMode="auto">
          <a:xfrm>
            <a:off x="392429" y="1617395"/>
            <a:ext cx="4912996"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From a single network to network of networks</a:t>
            </a: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In the 18th century Euler solved the famous </a:t>
            </a:r>
            <a:r>
              <a:rPr lang="en-US" dirty="0" err="1">
                <a:latin typeface="+mn-lt"/>
                <a:cs typeface="+mn-cs"/>
              </a:rPr>
              <a:t>Königsberg</a:t>
            </a:r>
            <a:r>
              <a:rPr lang="en-US" dirty="0">
                <a:latin typeface="+mn-lt"/>
                <a:cs typeface="+mn-cs"/>
              </a:rPr>
              <a:t> bridge problem.</a:t>
            </a: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Euler’s solution is considered to be the first theorem of network analysis and graph theory. </a:t>
            </a:r>
          </a:p>
          <a:p>
            <a:pPr marL="285750" indent="-285750">
              <a:spcBef>
                <a:spcPct val="20000"/>
              </a:spcBef>
              <a:buFont typeface="Arial" pitchFamily="34" charset="0"/>
              <a:buChar char="•"/>
            </a:pPr>
            <a:endParaRPr lang="en-US" b="1" dirty="0">
              <a:latin typeface="+mn-lt"/>
              <a:cs typeface="+mn-cs"/>
            </a:endParaRPr>
          </a:p>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
        <p:nvSpPr>
          <p:cNvPr id="78"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pic>
        <p:nvPicPr>
          <p:cNvPr id="3074" name="Picture 2" descr="File:Konigsberg bridg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927" y="4273056"/>
            <a:ext cx="2222500" cy="175150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ile:7 bridges.sv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54198" y="4154578"/>
            <a:ext cx="2485577" cy="1988462"/>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File:Konigsburg graph.sv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6056" y="4154578"/>
            <a:ext cx="2293085" cy="1834468"/>
          </a:xfrm>
          <a:prstGeom prst="rect">
            <a:avLst/>
          </a:prstGeom>
          <a:noFill/>
          <a:extLst>
            <a:ext uri="{909E8E84-426E-40DD-AFC4-6F175D3DCCD1}">
              <a14:hiddenFill xmlns:a14="http://schemas.microsoft.com/office/drawing/2010/main">
                <a:solidFill>
                  <a:srgbClr val="FFFFFF"/>
                </a:solidFill>
              </a14:hiddenFill>
            </a:ext>
          </a:extLst>
        </p:spPr>
      </p:pic>
      <p:sp>
        <p:nvSpPr>
          <p:cNvPr id="14" name="Right Arrow 13"/>
          <p:cNvSpPr/>
          <p:nvPr/>
        </p:nvSpPr>
        <p:spPr>
          <a:xfrm>
            <a:off x="2963847" y="4926117"/>
            <a:ext cx="525774" cy="291390"/>
          </a:xfrm>
          <a:prstGeom prst="rightArrow">
            <a:avLst/>
          </a:prstGeom>
          <a:solidFill>
            <a:srgbClr val="FF0000"/>
          </a:solidFill>
        </p:spPr>
        <p:style>
          <a:lnRef idx="3">
            <a:schemeClr val="lt1"/>
          </a:lnRef>
          <a:fillRef idx="1">
            <a:schemeClr val="dk1"/>
          </a:fillRef>
          <a:effectRef idx="1">
            <a:schemeClr val="dk1"/>
          </a:effectRef>
          <a:fontRef idx="minor">
            <a:schemeClr val="lt1"/>
          </a:fontRef>
        </p:style>
        <p:txBody>
          <a:bodyPr rtlCol="0" anchor="ctr"/>
          <a:lstStyle/>
          <a:p>
            <a:pPr algn="ctr"/>
            <a:endParaRPr lang="en-US"/>
          </a:p>
        </p:txBody>
      </p:sp>
      <p:sp>
        <p:nvSpPr>
          <p:cNvPr id="15" name="Right Arrow 14"/>
          <p:cNvSpPr/>
          <p:nvPr/>
        </p:nvSpPr>
        <p:spPr>
          <a:xfrm>
            <a:off x="6189941" y="4921104"/>
            <a:ext cx="525774" cy="291390"/>
          </a:xfrm>
          <a:prstGeom prst="rightArrow">
            <a:avLst/>
          </a:prstGeom>
          <a:solidFill>
            <a:srgbClr val="FF0000"/>
          </a:solidFill>
        </p:spPr>
        <p:style>
          <a:lnRef idx="3">
            <a:schemeClr val="lt1"/>
          </a:lnRef>
          <a:fillRef idx="1">
            <a:schemeClr val="dk1"/>
          </a:fillRef>
          <a:effectRef idx="1">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24934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48B59-22FC-44F9-8AC3-B3C71D31A889}"/>
              </a:ext>
            </a:extLst>
          </p:cNvPr>
          <p:cNvSpPr>
            <a:spLocks noGrp="1"/>
          </p:cNvSpPr>
          <p:nvPr>
            <p:ph type="title"/>
          </p:nvPr>
        </p:nvSpPr>
        <p:spPr/>
        <p:txBody>
          <a:bodyPr/>
          <a:lstStyle/>
          <a:p>
            <a:r>
              <a:rPr lang="en-US" dirty="0"/>
              <a:t>New Challenges</a:t>
            </a:r>
          </a:p>
        </p:txBody>
      </p:sp>
      <p:sp>
        <p:nvSpPr>
          <p:cNvPr id="3" name="Slide Number Placeholder 2">
            <a:extLst>
              <a:ext uri="{FF2B5EF4-FFF2-40B4-BE49-F238E27FC236}">
                <a16:creationId xmlns:a16="http://schemas.microsoft.com/office/drawing/2014/main" id="{4684A6EF-C765-4792-B4C3-517F44F2EE14}"/>
              </a:ext>
            </a:extLst>
          </p:cNvPr>
          <p:cNvSpPr>
            <a:spLocks noGrp="1"/>
          </p:cNvSpPr>
          <p:nvPr>
            <p:ph type="sldNum" sz="quarter" idx="12"/>
          </p:nvPr>
        </p:nvSpPr>
        <p:spPr/>
        <p:txBody>
          <a:bodyPr/>
          <a:lstStyle/>
          <a:p>
            <a:fld id="{DB1330BE-7158-49B9-A262-FD7BFE428748}" type="slidenum">
              <a:rPr lang="en-US" smtClean="0"/>
              <a:pPr/>
              <a:t>30</a:t>
            </a:fld>
            <a:endParaRPr lang="en-US"/>
          </a:p>
        </p:txBody>
      </p:sp>
      <p:sp>
        <p:nvSpPr>
          <p:cNvPr id="4" name="Content Placeholder 3">
            <a:extLst>
              <a:ext uri="{FF2B5EF4-FFF2-40B4-BE49-F238E27FC236}">
                <a16:creationId xmlns:a16="http://schemas.microsoft.com/office/drawing/2014/main" id="{F48B298F-BD06-4B45-8467-F5B87BF5E67B}"/>
              </a:ext>
            </a:extLst>
          </p:cNvPr>
          <p:cNvSpPr>
            <a:spLocks noGrp="1"/>
          </p:cNvSpPr>
          <p:nvPr>
            <p:ph sz="quarter" idx="1"/>
          </p:nvPr>
        </p:nvSpPr>
        <p:spPr/>
        <p:txBody>
          <a:bodyPr>
            <a:normAutofit/>
          </a:bodyPr>
          <a:lstStyle/>
          <a:p>
            <a:r>
              <a:rPr lang="en-US" sz="2800" dirty="0">
                <a:solidFill>
                  <a:srgbClr val="0070C0"/>
                </a:solidFill>
              </a:rPr>
              <a:t>Large, Massive and Complex </a:t>
            </a:r>
            <a:r>
              <a:rPr lang="en-US" sz="2800" dirty="0"/>
              <a:t>(social networks, telecommunication networks, smart grid, biological networks, financial networks, </a:t>
            </a:r>
            <a:r>
              <a:rPr lang="en-US" sz="2800" dirty="0" err="1"/>
              <a:t>etc</a:t>
            </a:r>
            <a:r>
              <a:rPr lang="en-US" sz="2800" dirty="0"/>
              <a:t>)</a:t>
            </a:r>
          </a:p>
          <a:p>
            <a:r>
              <a:rPr lang="en-US" sz="2800" b="1" dirty="0">
                <a:solidFill>
                  <a:srgbClr val="FF0000"/>
                </a:solidFill>
              </a:rPr>
              <a:t>Handbook of Massive Data Sets </a:t>
            </a:r>
            <a:r>
              <a:rPr lang="en-US" sz="2800" dirty="0"/>
              <a:t>(Springer 2013)</a:t>
            </a:r>
          </a:p>
          <a:p>
            <a:pPr marL="0" indent="0">
              <a:buNone/>
            </a:pPr>
            <a:r>
              <a:rPr lang="en-US" sz="2800" dirty="0"/>
              <a:t>(</a:t>
            </a:r>
            <a:r>
              <a:rPr lang="en-US" sz="2400" b="0" i="0" dirty="0">
                <a:solidFill>
                  <a:srgbClr val="777777"/>
                </a:solidFill>
                <a:effectLst/>
                <a:latin typeface="Arial" panose="020B0604020202020204" pitchFamily="34" charset="0"/>
              </a:rPr>
              <a:t>James </a:t>
            </a:r>
            <a:r>
              <a:rPr lang="en-US" sz="2400" b="0" i="0" dirty="0" err="1">
                <a:solidFill>
                  <a:srgbClr val="777777"/>
                </a:solidFill>
                <a:effectLst/>
                <a:latin typeface="Arial" panose="020B0604020202020204" pitchFamily="34" charset="0"/>
              </a:rPr>
              <a:t>Abello</a:t>
            </a:r>
            <a:r>
              <a:rPr lang="en-US" sz="2400" b="0" i="0" dirty="0">
                <a:solidFill>
                  <a:srgbClr val="777777"/>
                </a:solidFill>
                <a:effectLst/>
                <a:latin typeface="Arial" panose="020B0604020202020204" pitchFamily="34" charset="0"/>
              </a:rPr>
              <a:t>, Panos M. Pardalos, Mauricio G.C.     </a:t>
            </a:r>
            <a:r>
              <a:rPr lang="en-US" sz="2400" b="0" i="0" dirty="0" err="1">
                <a:solidFill>
                  <a:srgbClr val="777777"/>
                </a:solidFill>
                <a:effectLst/>
                <a:latin typeface="Arial" panose="020B0604020202020204" pitchFamily="34" charset="0"/>
              </a:rPr>
              <a:t>Resende</a:t>
            </a:r>
            <a:r>
              <a:rPr lang="en-US" sz="2400" b="0" i="0" dirty="0">
                <a:solidFill>
                  <a:srgbClr val="777777"/>
                </a:solidFill>
                <a:effectLst/>
                <a:latin typeface="Arial" panose="020B0604020202020204" pitchFamily="34" charset="0"/>
              </a:rPr>
              <a:t>) </a:t>
            </a:r>
          </a:p>
          <a:p>
            <a:pPr marL="0" indent="0">
              <a:buNone/>
            </a:pPr>
            <a:endParaRPr lang="en-US" sz="2400" dirty="0">
              <a:solidFill>
                <a:srgbClr val="777777"/>
              </a:solidFill>
              <a:latin typeface="Arial" panose="020B0604020202020204" pitchFamily="34" charset="0"/>
            </a:endParaRPr>
          </a:p>
          <a:p>
            <a:pPr marL="0" indent="0">
              <a:buNone/>
            </a:pPr>
            <a:r>
              <a:rPr lang="en-US" sz="2400" dirty="0">
                <a:solidFill>
                  <a:srgbClr val="777777"/>
                </a:solidFill>
                <a:latin typeface="Arial" panose="020B0604020202020204" pitchFamily="34" charset="0"/>
              </a:rPr>
              <a:t>(Semi) External memory algorithms</a:t>
            </a:r>
          </a:p>
          <a:p>
            <a:pPr marL="0" indent="0">
              <a:buNone/>
            </a:pPr>
            <a:r>
              <a:rPr lang="en-US" sz="2400" dirty="0">
                <a:solidFill>
                  <a:srgbClr val="777777"/>
                </a:solidFill>
                <a:latin typeface="Arial" panose="020B0604020202020204" pitchFamily="34" charset="0"/>
              </a:rPr>
              <a:t>Network(s) Representation</a:t>
            </a:r>
          </a:p>
        </p:txBody>
      </p:sp>
    </p:spTree>
    <p:extLst>
      <p:ext uri="{BB962C8B-B14F-4D97-AF65-F5344CB8AC3E}">
        <p14:creationId xmlns:p14="http://schemas.microsoft.com/office/powerpoint/2010/main" val="17688761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F4907-4219-3AB8-4584-1D799D95261D}"/>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BFDB35AE-0913-FFB8-3BBD-B280A380FAB6}"/>
              </a:ext>
            </a:extLst>
          </p:cNvPr>
          <p:cNvSpPr>
            <a:spLocks noGrp="1"/>
          </p:cNvSpPr>
          <p:nvPr>
            <p:ph type="sldNum" sz="quarter" idx="12"/>
          </p:nvPr>
        </p:nvSpPr>
        <p:spPr/>
        <p:txBody>
          <a:bodyPr/>
          <a:lstStyle/>
          <a:p>
            <a:fld id="{DB1330BE-7158-49B9-A262-FD7BFE428748}" type="slidenum">
              <a:rPr lang="en-US" smtClean="0"/>
              <a:pPr/>
              <a:t>31</a:t>
            </a:fld>
            <a:endParaRPr lang="en-US"/>
          </a:p>
        </p:txBody>
      </p:sp>
      <p:sp>
        <p:nvSpPr>
          <p:cNvPr id="4" name="Content Placeholder 3">
            <a:extLst>
              <a:ext uri="{FF2B5EF4-FFF2-40B4-BE49-F238E27FC236}">
                <a16:creationId xmlns:a16="http://schemas.microsoft.com/office/drawing/2014/main" id="{821E104C-60C2-1882-C105-8E762870D774}"/>
              </a:ext>
            </a:extLst>
          </p:cNvPr>
          <p:cNvSpPr>
            <a:spLocks noGrp="1"/>
          </p:cNvSpPr>
          <p:nvPr>
            <p:ph sz="quarter" idx="1"/>
          </p:nvPr>
        </p:nvSpPr>
        <p:spPr>
          <a:xfrm>
            <a:off x="914399" y="1752600"/>
            <a:ext cx="8785167" cy="4473352"/>
          </a:xfrm>
        </p:spPr>
        <p:txBody>
          <a:bodyPr>
            <a:normAutofit/>
          </a:bodyPr>
          <a:lstStyle/>
          <a:p>
            <a:endParaRPr lang="en-US" dirty="0"/>
          </a:p>
          <a:p>
            <a:endParaRPr lang="en-US" dirty="0"/>
          </a:p>
        </p:txBody>
      </p:sp>
      <p:pic>
        <p:nvPicPr>
          <p:cNvPr id="2050" name="Picture 2">
            <a:extLst>
              <a:ext uri="{FF2B5EF4-FFF2-40B4-BE49-F238E27FC236}">
                <a16:creationId xmlns:a16="http://schemas.microsoft.com/office/drawing/2014/main" id="{AD3DDD90-892D-8BD2-46D7-04271937A3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74" y="1369378"/>
            <a:ext cx="3552825" cy="4650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0308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D12AF-AAA5-C320-C159-1FF78A7B2A6A}"/>
              </a:ext>
            </a:extLst>
          </p:cNvPr>
          <p:cNvSpPr>
            <a:spLocks noGrp="1"/>
          </p:cNvSpPr>
          <p:nvPr>
            <p:ph type="title"/>
          </p:nvPr>
        </p:nvSpPr>
        <p:spPr/>
        <p:txBody>
          <a:bodyPr/>
          <a:lstStyle/>
          <a:p>
            <a:r>
              <a:rPr lang="en-US" dirty="0"/>
              <a:t>New Challenges</a:t>
            </a:r>
          </a:p>
        </p:txBody>
      </p:sp>
      <p:sp>
        <p:nvSpPr>
          <p:cNvPr id="3" name="Slide Number Placeholder 2">
            <a:extLst>
              <a:ext uri="{FF2B5EF4-FFF2-40B4-BE49-F238E27FC236}">
                <a16:creationId xmlns:a16="http://schemas.microsoft.com/office/drawing/2014/main" id="{D96269A2-43FD-F68C-1CD6-37BFF1A7B1A3}"/>
              </a:ext>
            </a:extLst>
          </p:cNvPr>
          <p:cNvSpPr>
            <a:spLocks noGrp="1"/>
          </p:cNvSpPr>
          <p:nvPr>
            <p:ph type="sldNum" sz="quarter" idx="12"/>
          </p:nvPr>
        </p:nvSpPr>
        <p:spPr/>
        <p:txBody>
          <a:bodyPr/>
          <a:lstStyle/>
          <a:p>
            <a:fld id="{DB1330BE-7158-49B9-A262-FD7BFE428748}" type="slidenum">
              <a:rPr lang="en-US" smtClean="0"/>
              <a:pPr/>
              <a:t>32</a:t>
            </a:fld>
            <a:endParaRPr lang="en-US"/>
          </a:p>
        </p:txBody>
      </p:sp>
      <p:sp>
        <p:nvSpPr>
          <p:cNvPr id="4" name="Content Placeholder 3">
            <a:extLst>
              <a:ext uri="{FF2B5EF4-FFF2-40B4-BE49-F238E27FC236}">
                <a16:creationId xmlns:a16="http://schemas.microsoft.com/office/drawing/2014/main" id="{07C18831-B7EC-F19F-31B3-AC2D7CE31339}"/>
              </a:ext>
            </a:extLst>
          </p:cNvPr>
          <p:cNvSpPr>
            <a:spLocks noGrp="1"/>
          </p:cNvSpPr>
          <p:nvPr>
            <p:ph sz="quarter" idx="1"/>
          </p:nvPr>
        </p:nvSpPr>
        <p:spPr/>
        <p:txBody>
          <a:bodyPr>
            <a:normAutofit/>
          </a:bodyPr>
          <a:lstStyle/>
          <a:p>
            <a:endParaRPr lang="en-US" dirty="0"/>
          </a:p>
          <a:p>
            <a:pPr algn="just"/>
            <a:r>
              <a:rPr lang="en-US" sz="2200" b="0" i="0" dirty="0" err="1">
                <a:solidFill>
                  <a:srgbClr val="222222"/>
                </a:solidFill>
                <a:effectLst/>
                <a:latin typeface="-apple-system"/>
              </a:rPr>
              <a:t>Schieber</a:t>
            </a:r>
            <a:r>
              <a:rPr lang="en-US" sz="2200" b="0" i="0" dirty="0">
                <a:solidFill>
                  <a:srgbClr val="222222"/>
                </a:solidFill>
                <a:effectLst/>
                <a:latin typeface="-apple-system"/>
              </a:rPr>
              <a:t>, T., Carpi, L., Díaz-</a:t>
            </a:r>
            <a:r>
              <a:rPr lang="en-US" sz="2200" b="0" i="0" dirty="0" err="1">
                <a:solidFill>
                  <a:srgbClr val="222222"/>
                </a:solidFill>
                <a:effectLst/>
                <a:latin typeface="-apple-system"/>
              </a:rPr>
              <a:t>Guilera</a:t>
            </a:r>
            <a:r>
              <a:rPr lang="en-US" sz="2200" b="0" i="0" dirty="0">
                <a:solidFill>
                  <a:srgbClr val="222222"/>
                </a:solidFill>
                <a:effectLst/>
                <a:latin typeface="-apple-system"/>
              </a:rPr>
              <a:t>, A.,  Pardalos, P.M. </a:t>
            </a:r>
            <a:r>
              <a:rPr lang="en-US" sz="2200" b="0" i="1" dirty="0">
                <a:solidFill>
                  <a:srgbClr val="222222"/>
                </a:solidFill>
                <a:effectLst/>
                <a:latin typeface="-apple-system"/>
              </a:rPr>
              <a:t>et </a:t>
            </a:r>
            <a:r>
              <a:rPr lang="en-US" sz="1600" b="0" i="1" dirty="0">
                <a:solidFill>
                  <a:srgbClr val="222222"/>
                </a:solidFill>
                <a:effectLst/>
                <a:latin typeface="-apple-system"/>
              </a:rPr>
              <a:t>al.</a:t>
            </a:r>
            <a:r>
              <a:rPr lang="en-US" sz="1600" b="0" i="0" dirty="0">
                <a:solidFill>
                  <a:srgbClr val="222222"/>
                </a:solidFill>
                <a:effectLst/>
                <a:latin typeface="-apple-system"/>
              </a:rPr>
              <a:t> </a:t>
            </a:r>
            <a:r>
              <a:rPr lang="en-US" sz="1600" b="1" i="0" dirty="0">
                <a:solidFill>
                  <a:srgbClr val="FF0000"/>
                </a:solidFill>
                <a:effectLst/>
                <a:latin typeface="-apple-system"/>
              </a:rPr>
              <a:t>Quantification of network structural dissimilarities</a:t>
            </a:r>
            <a:r>
              <a:rPr lang="en-US" sz="1600" b="0" i="0" dirty="0">
                <a:solidFill>
                  <a:srgbClr val="222222"/>
                </a:solidFill>
                <a:effectLst/>
                <a:latin typeface="-apple-system"/>
              </a:rPr>
              <a:t>. </a:t>
            </a:r>
            <a:r>
              <a:rPr lang="en-US" sz="1600" b="0" i="1" dirty="0">
                <a:solidFill>
                  <a:srgbClr val="222222"/>
                </a:solidFill>
                <a:effectLst/>
                <a:latin typeface="-apple-system"/>
              </a:rPr>
              <a:t>Nat </a:t>
            </a:r>
            <a:r>
              <a:rPr lang="en-US" sz="1600" b="0" i="1" dirty="0" err="1">
                <a:solidFill>
                  <a:srgbClr val="222222"/>
                </a:solidFill>
                <a:effectLst/>
                <a:latin typeface="-apple-system"/>
              </a:rPr>
              <a:t>Commun</a:t>
            </a:r>
            <a:r>
              <a:rPr lang="en-US" sz="1600" dirty="0">
                <a:solidFill>
                  <a:srgbClr val="222222"/>
                </a:solidFill>
                <a:latin typeface="-apple-system"/>
              </a:rPr>
              <a:t> </a:t>
            </a:r>
            <a:r>
              <a:rPr lang="en-US" sz="1600" b="1" i="0" dirty="0">
                <a:solidFill>
                  <a:srgbClr val="222222"/>
                </a:solidFill>
                <a:effectLst/>
                <a:latin typeface="-apple-system"/>
              </a:rPr>
              <a:t>8</a:t>
            </a:r>
            <a:r>
              <a:rPr lang="en-US" sz="1600" b="0" i="0" dirty="0">
                <a:solidFill>
                  <a:srgbClr val="222222"/>
                </a:solidFill>
                <a:effectLst/>
                <a:latin typeface="-apple-system"/>
              </a:rPr>
              <a:t>, 13928 (2017). </a:t>
            </a:r>
            <a:r>
              <a:rPr lang="en-US" sz="1600" b="0" i="0" dirty="0">
                <a:solidFill>
                  <a:srgbClr val="222222"/>
                </a:solidFill>
                <a:effectLst/>
                <a:latin typeface="-apple-system"/>
                <a:hlinkClick r:id="rId2"/>
              </a:rPr>
              <a:t>https://doi.org/10.1038/ncomms13928</a:t>
            </a:r>
            <a:endParaRPr lang="en-US" sz="1600" b="0" i="0" dirty="0">
              <a:solidFill>
                <a:srgbClr val="222222"/>
              </a:solidFill>
              <a:effectLst/>
              <a:latin typeface="-apple-system"/>
            </a:endParaRPr>
          </a:p>
          <a:p>
            <a:pPr algn="just"/>
            <a:endParaRPr lang="en-US" sz="1600" b="0" i="0" dirty="0">
              <a:solidFill>
                <a:srgbClr val="222222"/>
              </a:solidFill>
              <a:effectLst/>
              <a:latin typeface="-apple-system"/>
            </a:endParaRPr>
          </a:p>
          <a:p>
            <a:pPr algn="just"/>
            <a:r>
              <a:rPr lang="en-US" sz="2000" b="0" i="0" dirty="0">
                <a:solidFill>
                  <a:srgbClr val="222222"/>
                </a:solidFill>
                <a:effectLst/>
                <a:latin typeface="-apple-system"/>
              </a:rPr>
              <a:t>Carpi, L.C., </a:t>
            </a:r>
            <a:r>
              <a:rPr lang="en-US" sz="2000" b="0" i="0" dirty="0" err="1">
                <a:solidFill>
                  <a:srgbClr val="222222"/>
                </a:solidFill>
                <a:effectLst/>
                <a:latin typeface="-apple-system"/>
              </a:rPr>
              <a:t>Schieber</a:t>
            </a:r>
            <a:r>
              <a:rPr lang="en-US" sz="1600" b="0" i="0" dirty="0">
                <a:solidFill>
                  <a:srgbClr val="222222"/>
                </a:solidFill>
                <a:effectLst/>
                <a:latin typeface="-apple-system"/>
              </a:rPr>
              <a:t>, T.A., </a:t>
            </a:r>
            <a:r>
              <a:rPr lang="en-US" sz="2000" b="0" i="0" dirty="0">
                <a:solidFill>
                  <a:srgbClr val="222222"/>
                </a:solidFill>
                <a:effectLst/>
                <a:latin typeface="-apple-system"/>
              </a:rPr>
              <a:t>Pardalos, P.M. </a:t>
            </a:r>
            <a:r>
              <a:rPr lang="en-US" sz="2000" b="0" i="1" dirty="0">
                <a:solidFill>
                  <a:srgbClr val="222222"/>
                </a:solidFill>
                <a:effectLst/>
                <a:latin typeface="-apple-system"/>
              </a:rPr>
              <a:t>et al.</a:t>
            </a:r>
            <a:r>
              <a:rPr lang="en-US" sz="2000" b="0" i="0" dirty="0">
                <a:solidFill>
                  <a:srgbClr val="222222"/>
                </a:solidFill>
                <a:effectLst/>
                <a:latin typeface="-apple-system"/>
              </a:rPr>
              <a:t> </a:t>
            </a:r>
          </a:p>
          <a:p>
            <a:pPr marL="0" indent="0" algn="just">
              <a:buNone/>
            </a:pPr>
            <a:r>
              <a:rPr lang="en-US" sz="1600" b="1" i="0" dirty="0">
                <a:solidFill>
                  <a:srgbClr val="FF0000"/>
                </a:solidFill>
                <a:effectLst/>
                <a:latin typeface="-apple-system"/>
              </a:rPr>
              <a:t>     Assessing diversity in multiplex networks</a:t>
            </a:r>
            <a:r>
              <a:rPr lang="en-US" sz="1600" b="0" i="0" dirty="0">
                <a:solidFill>
                  <a:srgbClr val="222222"/>
                </a:solidFill>
                <a:effectLst/>
                <a:latin typeface="-apple-system"/>
              </a:rPr>
              <a:t>. </a:t>
            </a:r>
            <a:r>
              <a:rPr lang="en-US" sz="1600" b="0" i="1" dirty="0">
                <a:solidFill>
                  <a:srgbClr val="222222"/>
                </a:solidFill>
                <a:effectLst/>
                <a:latin typeface="-apple-system"/>
              </a:rPr>
              <a:t>Sci Rep</a:t>
            </a:r>
            <a:r>
              <a:rPr lang="en-US" sz="1600" b="0" i="0" dirty="0">
                <a:solidFill>
                  <a:srgbClr val="222222"/>
                </a:solidFill>
                <a:effectLst/>
                <a:latin typeface="-apple-system"/>
              </a:rPr>
              <a:t> </a:t>
            </a:r>
            <a:r>
              <a:rPr lang="en-US" sz="1600" b="1" i="0" dirty="0">
                <a:solidFill>
                  <a:srgbClr val="222222"/>
                </a:solidFill>
                <a:effectLst/>
                <a:latin typeface="-apple-system"/>
              </a:rPr>
              <a:t>9</a:t>
            </a:r>
            <a:r>
              <a:rPr lang="en-US" sz="1600" b="0" i="0" dirty="0">
                <a:solidFill>
                  <a:srgbClr val="222222"/>
                </a:solidFill>
                <a:effectLst/>
                <a:latin typeface="-apple-system"/>
              </a:rPr>
              <a:t>, 4511 (2019). </a:t>
            </a:r>
          </a:p>
          <a:p>
            <a:pPr marL="0" indent="0" algn="just">
              <a:buNone/>
            </a:pPr>
            <a:r>
              <a:rPr lang="en-US" sz="1600" b="0" i="0" dirty="0">
                <a:solidFill>
                  <a:srgbClr val="222222"/>
                </a:solidFill>
                <a:effectLst/>
                <a:latin typeface="-apple-system"/>
              </a:rPr>
              <a:t>     https://</a:t>
            </a:r>
            <a:r>
              <a:rPr lang="en-US" sz="1600" b="0" i="0" dirty="0">
                <a:solidFill>
                  <a:srgbClr val="FFC000"/>
                </a:solidFill>
                <a:effectLst/>
                <a:latin typeface="-apple-system"/>
              </a:rPr>
              <a:t>doi.org/10.1038/s41598-019-38869-0</a:t>
            </a:r>
            <a:endParaRPr lang="en-US" sz="1600" dirty="0">
              <a:solidFill>
                <a:srgbClr val="FFC000"/>
              </a:solidFill>
            </a:endParaRPr>
          </a:p>
          <a:p>
            <a:pPr marL="0" indent="0">
              <a:buNone/>
            </a:pPr>
            <a:endParaRPr lang="en-US" dirty="0"/>
          </a:p>
        </p:txBody>
      </p:sp>
    </p:spTree>
    <p:extLst>
      <p:ext uri="{BB962C8B-B14F-4D97-AF65-F5344CB8AC3E}">
        <p14:creationId xmlns:p14="http://schemas.microsoft.com/office/powerpoint/2010/main" val="18753268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BE6CE-2D9C-451B-A5C6-0EBEF866A977}"/>
              </a:ext>
            </a:extLst>
          </p:cNvPr>
          <p:cNvSpPr>
            <a:spLocks noGrp="1"/>
          </p:cNvSpPr>
          <p:nvPr>
            <p:ph type="title"/>
          </p:nvPr>
        </p:nvSpPr>
        <p:spPr/>
        <p:txBody>
          <a:bodyPr>
            <a:normAutofit fontScale="90000"/>
          </a:bodyPr>
          <a:lstStyle/>
          <a:p>
            <a:br>
              <a:rPr lang="en-US" dirty="0"/>
            </a:br>
            <a:r>
              <a:rPr lang="en-US" dirty="0"/>
              <a:t>Interdependent and multiplex networks</a:t>
            </a:r>
          </a:p>
        </p:txBody>
      </p:sp>
      <p:sp>
        <p:nvSpPr>
          <p:cNvPr id="3" name="Slide Number Placeholder 2">
            <a:extLst>
              <a:ext uri="{FF2B5EF4-FFF2-40B4-BE49-F238E27FC236}">
                <a16:creationId xmlns:a16="http://schemas.microsoft.com/office/drawing/2014/main" id="{F00207D3-1ABC-4F7B-A163-08C1E4268158}"/>
              </a:ext>
            </a:extLst>
          </p:cNvPr>
          <p:cNvSpPr>
            <a:spLocks noGrp="1"/>
          </p:cNvSpPr>
          <p:nvPr>
            <p:ph type="sldNum" sz="quarter" idx="12"/>
          </p:nvPr>
        </p:nvSpPr>
        <p:spPr/>
        <p:txBody>
          <a:bodyPr/>
          <a:lstStyle/>
          <a:p>
            <a:fld id="{DB1330BE-7158-49B9-A262-FD7BFE428748}" type="slidenum">
              <a:rPr lang="en-US" smtClean="0"/>
              <a:pPr/>
              <a:t>33</a:t>
            </a:fld>
            <a:endParaRPr lang="en-US"/>
          </a:p>
        </p:txBody>
      </p:sp>
      <p:sp>
        <p:nvSpPr>
          <p:cNvPr id="4" name="Content Placeholder 3">
            <a:extLst>
              <a:ext uri="{FF2B5EF4-FFF2-40B4-BE49-F238E27FC236}">
                <a16:creationId xmlns:a16="http://schemas.microsoft.com/office/drawing/2014/main" id="{A14A27E4-FD5F-485D-A193-47CE326DC49D}"/>
              </a:ext>
            </a:extLst>
          </p:cNvPr>
          <p:cNvSpPr>
            <a:spLocks noGrp="1"/>
          </p:cNvSpPr>
          <p:nvPr>
            <p:ph sz="quarter" idx="1"/>
          </p:nvPr>
        </p:nvSpPr>
        <p:spPr/>
        <p:txBody>
          <a:bodyPr/>
          <a:lstStyle/>
          <a:p>
            <a:r>
              <a:rPr lang="en-US" dirty="0">
                <a:solidFill>
                  <a:srgbClr val="FF0000"/>
                </a:solidFill>
              </a:rPr>
              <a:t>Many complex systems (in nature or man made) are represented not by single networks but by sets of interdependent networks</a:t>
            </a:r>
            <a:r>
              <a:rPr lang="en-US" dirty="0"/>
              <a:t>. </a:t>
            </a:r>
          </a:p>
          <a:p>
            <a:r>
              <a:rPr lang="en-US" dirty="0"/>
              <a:t>In the simplest case, interdependent networks are equivalent to the so-called </a:t>
            </a:r>
            <a:r>
              <a:rPr lang="en-US" dirty="0">
                <a:solidFill>
                  <a:srgbClr val="FF0000"/>
                </a:solidFill>
              </a:rPr>
              <a:t>multiplex networks </a:t>
            </a:r>
            <a:r>
              <a:rPr lang="en-US" dirty="0"/>
              <a:t>containing vertices of one type but several kinds of edges. </a:t>
            </a:r>
          </a:p>
          <a:p>
            <a:r>
              <a:rPr lang="en-US" dirty="0"/>
              <a:t>Connectivity properties of these networks and their robustness are different from ordinary networks.</a:t>
            </a:r>
          </a:p>
        </p:txBody>
      </p:sp>
    </p:spTree>
    <p:extLst>
      <p:ext uri="{BB962C8B-B14F-4D97-AF65-F5344CB8AC3E}">
        <p14:creationId xmlns:p14="http://schemas.microsoft.com/office/powerpoint/2010/main" val="30640700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Footer Placeholder 3"/>
          <p:cNvSpPr>
            <a:spLocks noGrp="1"/>
          </p:cNvSpPr>
          <p:nvPr>
            <p:ph type="ftr" idx="10"/>
          </p:nvPr>
        </p:nvSpPr>
        <p:spPr>
          <a:xfrm>
            <a:off x="1371600" y="5318449"/>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FontTx/>
              <a:buNone/>
            </a:pPr>
            <a:r>
              <a:rPr lang="en-US" altLang="en-US" sz="1000" dirty="0">
                <a:solidFill>
                  <a:srgbClr val="333333"/>
                </a:solidFill>
              </a:rPr>
              <a:t>National Science Review, Volume 1, Issue 3, September 2014, Pages 346–356, https://doi.org/10.1093/nsr/nwu020</a:t>
            </a:r>
          </a:p>
        </p:txBody>
      </p:sp>
      <p:sp>
        <p:nvSpPr>
          <p:cNvPr id="5123" name="Title 1"/>
          <p:cNvSpPr>
            <a:spLocks noGrp="1"/>
          </p:cNvSpPr>
          <p:nvPr>
            <p:ph type="title"/>
          </p:nvPr>
        </p:nvSpPr>
        <p:spPr>
          <a:xfrm>
            <a:off x="1346201" y="45720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dirty="0">
                <a:latin typeface="+mn-lt"/>
              </a:rPr>
              <a:t>Figure 1: </a:t>
            </a:r>
            <a:r>
              <a:rPr lang="en-US" altLang="en-US" b="0" dirty="0">
                <a:latin typeface="+mn-lt"/>
              </a:rPr>
              <a:t>Illustration of the interdependent relationship among different infrastructures [69]. </a:t>
            </a:r>
          </a:p>
        </p:txBody>
      </p:sp>
      <p:pic>
        <p:nvPicPr>
          <p:cNvPr id="5124" name="Picture 4"/>
          <p:cNvPicPr>
            <a:picLocks noChangeAspect="1"/>
          </p:cNvPicPr>
          <p:nvPr/>
        </p:nvPicPr>
        <p:blipFill>
          <a:blip r:embed="rId3"/>
          <a:stretch>
            <a:fillRect/>
          </a:stretch>
        </p:blipFill>
        <p:spPr>
          <a:xfrm>
            <a:off x="7904162" y="6267450"/>
            <a:ext cx="1058862" cy="298450"/>
          </a:xfrm>
          <a:prstGeom prst="rect">
            <a:avLst/>
          </a:prstGeom>
          <a:noFill/>
          <a:ln>
            <a:noFill/>
            <a:miter lim="800000"/>
          </a:ln>
        </p:spPr>
      </p:pic>
      <p:pic>
        <p:nvPicPr>
          <p:cNvPr id="5125" name="New picture"/>
          <p:cNvPicPr/>
          <p:nvPr/>
        </p:nvPicPr>
        <p:blipFill>
          <a:blip r:embed="rId4"/>
          <a:stretch>
            <a:fillRect/>
          </a:stretch>
        </p:blipFill>
        <p:spPr>
          <a:xfrm>
            <a:off x="2235201" y="1371600"/>
            <a:ext cx="4330700" cy="39624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1">
            <a:extLst>
              <a:ext uri="{FF2B5EF4-FFF2-40B4-BE49-F238E27FC236}">
                <a16:creationId xmlns:a16="http://schemas.microsoft.com/office/drawing/2014/main" id="{F1605BB1-C31E-415C-B348-765D0E2144A0}"/>
              </a:ext>
            </a:extLst>
          </p:cNvPr>
          <p:cNvSpPr txBox="1">
            <a:spLocks noChangeArrowheads="1"/>
          </p:cNvSpPr>
          <p:nvPr/>
        </p:nvSpPr>
        <p:spPr bwMode="auto">
          <a:xfrm>
            <a:off x="325441" y="381961"/>
            <a:ext cx="7980359" cy="614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1pPr>
            <a:lvl2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2pPr>
            <a:lvl3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3pPr>
            <a:lvl4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4pPr>
            <a:lvl5pPr eaLnBrk="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panose="02020603050405020304" pitchFamily="18" charset="0"/>
                <a:cs typeface="msgothic" charset="0"/>
              </a:defRPr>
            </a:lvl9pPr>
          </a:lstStyle>
          <a:p>
            <a:pPr algn="ctr" eaLnBrk="1"/>
            <a:r>
              <a:rPr lang="en-GB" altLang="en-US" sz="1451" b="1" dirty="0">
                <a:solidFill>
                  <a:srgbClr val="000000"/>
                </a:solidFill>
                <a:latin typeface="+mn-lt"/>
              </a:rPr>
              <a:t>Figure 2: </a:t>
            </a:r>
            <a:r>
              <a:rPr lang="en-GB" altLang="en-US" sz="1451" dirty="0">
                <a:solidFill>
                  <a:srgbClr val="000000"/>
                </a:solidFill>
                <a:latin typeface="+mn-lt"/>
              </a:rPr>
              <a:t>A sample of the international financial network, where the nodes represent major financial institutions and the links are both directed and weighted and represent the strongest existing relations among them. </a:t>
            </a:r>
          </a:p>
        </p:txBody>
      </p:sp>
      <p:pic>
        <p:nvPicPr>
          <p:cNvPr id="2051" name="Picture 2">
            <a:extLst>
              <a:ext uri="{FF2B5EF4-FFF2-40B4-BE49-F238E27FC236}">
                <a16:creationId xmlns:a16="http://schemas.microsoft.com/office/drawing/2014/main" id="{0A7ADA74-BEBE-41EE-8654-7B7D1E8C6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9920" y="5943241"/>
            <a:ext cx="1226880" cy="6523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52" name="Picture 3">
            <a:extLst>
              <a:ext uri="{FF2B5EF4-FFF2-40B4-BE49-F238E27FC236}">
                <a16:creationId xmlns:a16="http://schemas.microsoft.com/office/drawing/2014/main" id="{FEA4FF49-C6A5-46E8-99EF-8B42E5924B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400" y="1231920"/>
            <a:ext cx="6379200" cy="48931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Text Box 4">
            <a:extLst>
              <a:ext uri="{FF2B5EF4-FFF2-40B4-BE49-F238E27FC236}">
                <a16:creationId xmlns:a16="http://schemas.microsoft.com/office/drawing/2014/main" id="{E3F2A19C-0015-45E0-9186-EC007F011200}"/>
              </a:ext>
            </a:extLst>
          </p:cNvPr>
          <p:cNvSpPr txBox="1">
            <a:spLocks noChangeArrowheads="1"/>
          </p:cNvSpPr>
          <p:nvPr/>
        </p:nvSpPr>
        <p:spPr bwMode="auto">
          <a:xfrm>
            <a:off x="2590800" y="6360119"/>
            <a:ext cx="4146840" cy="231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eaLnBrk="0">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1pPr>
            <a:lvl2pPr eaLnBrk="0">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2pPr>
            <a:lvl3pPr eaLnBrk="0">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3pPr>
            <a:lvl4pPr eaLnBrk="0">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4pPr>
            <a:lvl5pPr eaLnBrk="0">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chemeClr val="tx1"/>
                </a:solidFill>
                <a:latin typeface="Times New Roman" panose="02020603050405020304" pitchFamily="18" charset="0"/>
                <a:cs typeface="msgothic" charset="0"/>
              </a:defRPr>
            </a:lvl9pPr>
          </a:lstStyle>
          <a:p>
            <a:pPr eaLnBrk="1"/>
            <a:r>
              <a:rPr lang="en-GB" altLang="en-US" sz="1089" b="1" dirty="0">
                <a:solidFill>
                  <a:srgbClr val="000000"/>
                </a:solidFill>
                <a:latin typeface="Arial" panose="020B0604020202020204" pitchFamily="34" charset="0"/>
              </a:rPr>
              <a:t>Frank Schweitzer et al. Science 2009;325:422-425</a:t>
            </a:r>
          </a:p>
        </p:txBody>
      </p:sp>
      <p:sp>
        <p:nvSpPr>
          <p:cNvPr id="2054" name="Text Box 5">
            <a:extLst>
              <a:ext uri="{FF2B5EF4-FFF2-40B4-BE49-F238E27FC236}">
                <a16:creationId xmlns:a16="http://schemas.microsoft.com/office/drawing/2014/main" id="{89394DE2-BCA2-4218-A2BF-F149ED1E6232}"/>
              </a:ext>
            </a:extLst>
          </p:cNvPr>
          <p:cNvSpPr txBox="1">
            <a:spLocks noChangeArrowheads="1"/>
          </p:cNvSpPr>
          <p:nvPr/>
        </p:nvSpPr>
        <p:spPr bwMode="auto">
          <a:xfrm>
            <a:off x="6568259" y="6591959"/>
            <a:ext cx="1143000" cy="170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eaLnBrk="0">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1pPr>
            <a:lvl2pPr eaLnBrk="0">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2pPr>
            <a:lvl3pPr eaLnBrk="0">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3pPr>
            <a:lvl4pPr eaLnBrk="0">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4pPr>
            <a:lvl5pPr eaLnBrk="0">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5pPr>
            <a:lvl6pPr marL="15367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6pPr>
            <a:lvl7pPr marL="19939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7pPr>
            <a:lvl8pPr marL="24511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8pPr>
            <a:lvl9pPr marL="2908300" indent="-215900" defTabSz="457200" eaLnBrk="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Lst>
              <a:defRPr sz="2400">
                <a:solidFill>
                  <a:schemeClr val="tx1"/>
                </a:solidFill>
                <a:latin typeface="Times New Roman" panose="02020603050405020304" pitchFamily="18" charset="0"/>
                <a:cs typeface="msgothic" charset="0"/>
              </a:defRPr>
            </a:lvl9pPr>
          </a:lstStyle>
          <a:p>
            <a:pPr eaLnBrk="1"/>
            <a:r>
              <a:rPr lang="en-GB" altLang="en-US" sz="907" dirty="0">
                <a:solidFill>
                  <a:srgbClr val="000000"/>
                </a:solidFill>
                <a:latin typeface="Arial" panose="020B0604020202020204" pitchFamily="34" charset="0"/>
              </a:rPr>
              <a:t>Published by AAAS</a:t>
            </a:r>
          </a:p>
        </p:txBody>
      </p:sp>
      <p:pic>
        <p:nvPicPr>
          <p:cNvPr id="7" name="Picture 3">
            <a:extLst>
              <a:ext uri="{FF2B5EF4-FFF2-40B4-BE49-F238E27FC236}">
                <a16:creationId xmlns:a16="http://schemas.microsoft.com/office/drawing/2014/main" id="{FEA4FF49-C6A5-46E8-99EF-8B42E5924B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400" y="1219200"/>
            <a:ext cx="6379200" cy="48931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083" y="274107"/>
            <a:ext cx="7766050" cy="900643"/>
          </a:xfrm>
        </p:spPr>
        <p:txBody>
          <a:bodyPr>
            <a:normAutofit fontScale="90000"/>
          </a:bodyPr>
          <a:lstStyle/>
          <a:p>
            <a:pPr algn="l"/>
            <a:r>
              <a:rPr lang="en-US" sz="3800" dirty="0"/>
              <a:t>What is diversity?</a:t>
            </a:r>
            <a:br>
              <a:rPr lang="en-US" sz="3800" dirty="0"/>
            </a:br>
            <a:endParaRPr lang="en-US" sz="2000" dirty="0"/>
          </a:p>
        </p:txBody>
      </p:sp>
      <p:pic>
        <p:nvPicPr>
          <p:cNvPr id="4" name="Content Placeholder 3"/>
          <p:cNvPicPr>
            <a:picLocks noGrp="1" noChangeAspect="1"/>
          </p:cNvPicPr>
          <p:nvPr>
            <p:ph idx="1"/>
          </p:nvPr>
        </p:nvPicPr>
        <p:blipFill>
          <a:blip r:embed="rId2"/>
          <a:srcRect l="11970" r="11970"/>
          <a:stretch>
            <a:fillRect/>
          </a:stretch>
        </p:blipFill>
        <p:spPr>
          <a:xfrm>
            <a:off x="5570257" y="1835150"/>
            <a:ext cx="3307042" cy="1818746"/>
          </a:xfrm>
        </p:spPr>
      </p:pic>
      <p:pic>
        <p:nvPicPr>
          <p:cNvPr id="5" name="Picture 4"/>
          <p:cNvPicPr>
            <a:picLocks noChangeAspect="1"/>
          </p:cNvPicPr>
          <p:nvPr/>
        </p:nvPicPr>
        <p:blipFill>
          <a:blip r:embed="rId3"/>
          <a:stretch>
            <a:fillRect/>
          </a:stretch>
        </p:blipFill>
        <p:spPr>
          <a:xfrm>
            <a:off x="5326965" y="4794249"/>
            <a:ext cx="3550334" cy="1380067"/>
          </a:xfrm>
          <a:prstGeom prst="rect">
            <a:avLst/>
          </a:prstGeom>
        </p:spPr>
      </p:pic>
      <p:sp>
        <p:nvSpPr>
          <p:cNvPr id="6" name="Title 1"/>
          <p:cNvSpPr txBox="1">
            <a:spLocks/>
          </p:cNvSpPr>
          <p:nvPr/>
        </p:nvSpPr>
        <p:spPr>
          <a:xfrm>
            <a:off x="201083" y="1039799"/>
            <a:ext cx="7766050" cy="642951"/>
          </a:xfrm>
          <a:prstGeom prst="rect">
            <a:avLst/>
          </a:prstGeom>
        </p:spPr>
        <p:txBody>
          <a:bodyPr vert="horz" lIns="91440" tIns="45720" rIns="91440" bIns="45720" rtlCol="0" anchor="ctr">
            <a:normAutofit fontScale="2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8000" dirty="0"/>
              <a:t>Take into account three characteristics of a population:</a:t>
            </a:r>
          </a:p>
          <a:p>
            <a:pPr algn="l"/>
            <a:endParaRPr lang="en-US" sz="3800" dirty="0"/>
          </a:p>
          <a:p>
            <a:pPr algn="l"/>
            <a:br>
              <a:rPr lang="en-US" sz="3800" dirty="0"/>
            </a:br>
            <a:endParaRPr lang="en-US" sz="2000" dirty="0"/>
          </a:p>
        </p:txBody>
      </p:sp>
      <p:sp>
        <p:nvSpPr>
          <p:cNvPr id="7" name="Title 1"/>
          <p:cNvSpPr txBox="1">
            <a:spLocks/>
          </p:cNvSpPr>
          <p:nvPr/>
        </p:nvSpPr>
        <p:spPr>
          <a:xfrm flipV="1">
            <a:off x="353483" y="1835150"/>
            <a:ext cx="4655982" cy="193251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3800" dirty="0"/>
          </a:p>
          <a:p>
            <a:pPr algn="l"/>
            <a:br>
              <a:rPr lang="en-US" sz="3800" dirty="0"/>
            </a:br>
            <a:endParaRPr lang="en-US" sz="2000" dirty="0"/>
          </a:p>
        </p:txBody>
      </p:sp>
      <p:sp>
        <p:nvSpPr>
          <p:cNvPr id="9" name="TextBox 8"/>
          <p:cNvSpPr txBox="1"/>
          <p:nvPr/>
        </p:nvSpPr>
        <p:spPr>
          <a:xfrm>
            <a:off x="201083" y="2063750"/>
            <a:ext cx="5022850" cy="2585323"/>
          </a:xfrm>
          <a:prstGeom prst="rect">
            <a:avLst/>
          </a:prstGeom>
          <a:noFill/>
        </p:spPr>
        <p:txBody>
          <a:bodyPr wrap="square" rtlCol="0">
            <a:spAutoFit/>
          </a:bodyPr>
          <a:lstStyle/>
          <a:p>
            <a:pPr marL="285750" indent="-285750">
              <a:buFont typeface="Arial"/>
              <a:buChar char="•"/>
            </a:pPr>
            <a:r>
              <a:rPr lang="en-US" dirty="0"/>
              <a:t>Diversity of </a:t>
            </a:r>
            <a:r>
              <a:rPr lang="en-US" dirty="0">
                <a:solidFill>
                  <a:srgbClr val="FF0000"/>
                </a:solidFill>
              </a:rPr>
              <a:t>attributes</a:t>
            </a:r>
            <a:r>
              <a:rPr lang="en-US" dirty="0"/>
              <a:t> (e.g. atoms with different masses, people with different heights, etc.),</a:t>
            </a:r>
          </a:p>
          <a:p>
            <a:pPr marL="285750" indent="-285750">
              <a:buFont typeface="Arial"/>
              <a:buChar char="•"/>
            </a:pPr>
            <a:endParaRPr lang="en-US" dirty="0"/>
          </a:p>
          <a:p>
            <a:pPr marL="285750" indent="-285750">
              <a:buFont typeface="Arial"/>
              <a:buChar char="•"/>
            </a:pPr>
            <a:r>
              <a:rPr lang="en-US" dirty="0"/>
              <a:t>Diversity  of </a:t>
            </a:r>
            <a:r>
              <a:rPr lang="en-US" dirty="0">
                <a:solidFill>
                  <a:srgbClr val="FF0000"/>
                </a:solidFill>
              </a:rPr>
              <a:t>types</a:t>
            </a:r>
            <a:r>
              <a:rPr lang="en-US" dirty="0"/>
              <a:t> (e.g. atoms or molecules, males or females, etc.),</a:t>
            </a:r>
          </a:p>
          <a:p>
            <a:pPr marL="285750" indent="-285750">
              <a:buFont typeface="Arial"/>
              <a:buChar char="•"/>
            </a:pPr>
            <a:endParaRPr lang="en-US" dirty="0"/>
          </a:p>
          <a:p>
            <a:pPr marL="285750" indent="-285750">
              <a:buFont typeface="Arial"/>
              <a:buChar char="•"/>
            </a:pPr>
            <a:r>
              <a:rPr lang="en-US" dirty="0"/>
              <a:t>Diversity  of </a:t>
            </a:r>
            <a:r>
              <a:rPr lang="en-US" dirty="0">
                <a:solidFill>
                  <a:srgbClr val="FF0000"/>
                </a:solidFill>
              </a:rPr>
              <a:t>configurations</a:t>
            </a:r>
            <a:r>
              <a:rPr lang="en-US" dirty="0"/>
              <a:t> (configurations of atoms in molecules, patterns in a network , etc.).</a:t>
            </a:r>
          </a:p>
          <a:p>
            <a:pPr marL="285750" indent="-285750">
              <a:buFont typeface="Arial"/>
              <a:buChar char="•"/>
            </a:pPr>
            <a:endParaRPr lang="en-US" dirty="0"/>
          </a:p>
        </p:txBody>
      </p:sp>
    </p:spTree>
    <p:extLst>
      <p:ext uri="{BB962C8B-B14F-4D97-AF65-F5344CB8AC3E}">
        <p14:creationId xmlns:p14="http://schemas.microsoft.com/office/powerpoint/2010/main" val="5212263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1" y="-25580"/>
            <a:ext cx="6591299" cy="1200329"/>
          </a:xfrm>
        </p:spPr>
        <p:txBody>
          <a:bodyPr>
            <a:noAutofit/>
          </a:bodyPr>
          <a:lstStyle/>
          <a:p>
            <a:pPr algn="just"/>
            <a:br>
              <a:rPr lang="en-US" sz="2800" dirty="0"/>
            </a:br>
            <a:r>
              <a:rPr lang="en-US" sz="2800" dirty="0"/>
              <a:t>In multiplex networks, </a:t>
            </a:r>
            <a:r>
              <a:rPr lang="en-US" sz="2800" b="1" dirty="0"/>
              <a:t>what is diversity</a:t>
            </a:r>
            <a:r>
              <a:rPr lang="en-US" sz="2800" dirty="0"/>
              <a:t>?</a:t>
            </a:r>
            <a:br>
              <a:rPr lang="en-US" sz="2800" dirty="0"/>
            </a:br>
            <a:endParaRPr lang="en-US" sz="2800" dirty="0"/>
          </a:p>
        </p:txBody>
      </p:sp>
      <p:pic>
        <p:nvPicPr>
          <p:cNvPr id="5" name="Picture 4"/>
          <p:cNvPicPr>
            <a:picLocks noChangeAspect="1"/>
          </p:cNvPicPr>
          <p:nvPr/>
        </p:nvPicPr>
        <p:blipFill>
          <a:blip r:embed="rId2"/>
          <a:stretch>
            <a:fillRect/>
          </a:stretch>
        </p:blipFill>
        <p:spPr>
          <a:xfrm>
            <a:off x="0" y="3277273"/>
            <a:ext cx="9144000" cy="1397848"/>
          </a:xfrm>
          <a:prstGeom prst="rect">
            <a:avLst/>
          </a:prstGeom>
        </p:spPr>
      </p:pic>
      <p:pic>
        <p:nvPicPr>
          <p:cNvPr id="6" name="Picture 5"/>
          <p:cNvPicPr>
            <a:picLocks noChangeAspect="1"/>
          </p:cNvPicPr>
          <p:nvPr/>
        </p:nvPicPr>
        <p:blipFill>
          <a:blip r:embed="rId2"/>
          <a:stretch>
            <a:fillRect/>
          </a:stretch>
        </p:blipFill>
        <p:spPr>
          <a:xfrm>
            <a:off x="0" y="3225800"/>
            <a:ext cx="9144000" cy="403688"/>
          </a:xfrm>
          <a:prstGeom prst="rect">
            <a:avLst/>
          </a:prstGeom>
        </p:spPr>
      </p:pic>
      <p:pic>
        <p:nvPicPr>
          <p:cNvPr id="8" name="Picture 7"/>
          <p:cNvPicPr>
            <a:picLocks noChangeAspect="1"/>
          </p:cNvPicPr>
          <p:nvPr/>
        </p:nvPicPr>
        <p:blipFill>
          <a:blip r:embed="rId3"/>
          <a:stretch>
            <a:fillRect/>
          </a:stretch>
        </p:blipFill>
        <p:spPr>
          <a:xfrm>
            <a:off x="974056" y="3831166"/>
            <a:ext cx="3887927" cy="3855971"/>
          </a:xfrm>
          <a:prstGeom prst="rect">
            <a:avLst/>
          </a:prstGeom>
        </p:spPr>
      </p:pic>
      <p:sp>
        <p:nvSpPr>
          <p:cNvPr id="16" name="Rectangle 15"/>
          <p:cNvSpPr/>
          <p:nvPr/>
        </p:nvSpPr>
        <p:spPr>
          <a:xfrm>
            <a:off x="120650" y="4675121"/>
            <a:ext cx="8752416" cy="1477328"/>
          </a:xfrm>
          <a:prstGeom prst="rect">
            <a:avLst/>
          </a:prstGeom>
        </p:spPr>
        <p:txBody>
          <a:bodyPr wrap="square">
            <a:spAutoFit/>
          </a:bodyPr>
          <a:lstStyle/>
          <a:p>
            <a:r>
              <a:rPr lang="en-US" dirty="0"/>
              <a:t>To quantify diversity we first need to define a </a:t>
            </a:r>
            <a:r>
              <a:rPr lang="en-US" b="1" dirty="0"/>
              <a:t>distance</a:t>
            </a:r>
            <a:r>
              <a:rPr lang="en-US" dirty="0"/>
              <a:t> or a </a:t>
            </a:r>
            <a:r>
              <a:rPr lang="en-US" b="1" dirty="0"/>
              <a:t>dissimilarity</a:t>
            </a:r>
            <a:r>
              <a:rPr lang="en-US" dirty="0"/>
              <a:t> measure to compare:</a:t>
            </a:r>
          </a:p>
          <a:p>
            <a:pPr marL="285750" indent="-285750">
              <a:buFont typeface="Arial"/>
              <a:buChar char="•"/>
            </a:pPr>
            <a:r>
              <a:rPr lang="en-US" b="1" dirty="0"/>
              <a:t>Local</a:t>
            </a:r>
            <a:r>
              <a:rPr lang="en-US" dirty="0"/>
              <a:t> connectivity patterns of a node in the different layers;</a:t>
            </a:r>
          </a:p>
          <a:p>
            <a:pPr marL="285750" indent="-285750">
              <a:buFont typeface="Arial"/>
              <a:buChar char="•"/>
            </a:pPr>
            <a:r>
              <a:rPr lang="en-US" b="1" dirty="0"/>
              <a:t>Global </a:t>
            </a:r>
            <a:r>
              <a:rPr lang="en-US" dirty="0"/>
              <a:t>connectivity patterns of pairs of layers. </a:t>
            </a:r>
          </a:p>
          <a:p>
            <a:pPr marL="285750" indent="-285750">
              <a:buFont typeface="Arial"/>
              <a:buChar char="•"/>
            </a:pPr>
            <a:endParaRPr lang="en-US" dirty="0"/>
          </a:p>
        </p:txBody>
      </p:sp>
      <p:pic>
        <p:nvPicPr>
          <p:cNvPr id="17" name="Picture 16" descr="figure_2_networ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3167" y="1995917"/>
            <a:ext cx="2846917" cy="2468968"/>
          </a:xfrm>
          <a:prstGeom prst="rect">
            <a:avLst/>
          </a:prstGeom>
        </p:spPr>
      </p:pic>
      <p:sp>
        <p:nvSpPr>
          <p:cNvPr id="19" name="Content Placeholder 12"/>
          <p:cNvSpPr txBox="1">
            <a:spLocks/>
          </p:cNvSpPr>
          <p:nvPr/>
        </p:nvSpPr>
        <p:spPr>
          <a:xfrm>
            <a:off x="63500" y="2631767"/>
            <a:ext cx="6233583" cy="1188065"/>
          </a:xfrm>
          <a:prstGeom prst="rect">
            <a:avLst/>
          </a:prstGeom>
        </p:spPr>
        <p:txBody>
          <a:bodyPr vert="horz" lIns="91440" tIns="45720" rIns="91440" bIns="45720" rtlCol="0">
            <a:normAutofit fontScale="2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p>
          <a:p>
            <a:pPr marL="0" indent="0">
              <a:buFont typeface="Arial"/>
              <a:buNone/>
            </a:pPr>
            <a:endParaRPr lang="en-US" sz="3800" dirty="0"/>
          </a:p>
          <a:p>
            <a:pPr marL="0" indent="0">
              <a:buFont typeface="Arial"/>
              <a:buNone/>
            </a:pPr>
            <a:r>
              <a:rPr lang="en-US" sz="7200" dirty="0"/>
              <a:t>Then, diversity refers to the </a:t>
            </a:r>
            <a:r>
              <a:rPr lang="en-US" sz="7200" b="1" dirty="0"/>
              <a:t>variety </a:t>
            </a:r>
            <a:r>
              <a:rPr lang="en-US" sz="7200" dirty="0"/>
              <a:t>or</a:t>
            </a:r>
            <a:r>
              <a:rPr lang="en-US" sz="7200" b="1" dirty="0"/>
              <a:t> heterogeneity </a:t>
            </a:r>
            <a:r>
              <a:rPr lang="en-US" sz="7200" dirty="0"/>
              <a:t>of </a:t>
            </a:r>
          </a:p>
          <a:p>
            <a:pPr marL="0" indent="0">
              <a:buFont typeface="Arial"/>
              <a:buNone/>
            </a:pPr>
            <a:r>
              <a:rPr lang="en-US" sz="7200" dirty="0"/>
              <a:t>connectivity configurations or patterns, a set of elements</a:t>
            </a:r>
          </a:p>
          <a:p>
            <a:pPr marL="0" indent="0">
              <a:buFont typeface="Arial"/>
              <a:buNone/>
            </a:pPr>
            <a:r>
              <a:rPr lang="en-US" sz="7200" dirty="0"/>
              <a:t>(nodes  layers), possesses.</a:t>
            </a:r>
          </a:p>
          <a:p>
            <a:pPr marL="0" indent="0">
              <a:buFont typeface="Arial"/>
              <a:buNone/>
            </a:pPr>
            <a:endParaRPr lang="en-US" sz="3800" dirty="0"/>
          </a:p>
          <a:p>
            <a:pPr marL="0" indent="0">
              <a:buFont typeface="Arial"/>
              <a:buNone/>
            </a:pPr>
            <a:endParaRPr lang="en-US" sz="3800" dirty="0"/>
          </a:p>
          <a:p>
            <a:pPr marL="0" indent="0">
              <a:buFont typeface="Arial"/>
              <a:buNone/>
            </a:pPr>
            <a:endParaRPr lang="en-US" sz="3800" dirty="0"/>
          </a:p>
        </p:txBody>
      </p:sp>
      <p:sp>
        <p:nvSpPr>
          <p:cNvPr id="21" name="Rectangle 20"/>
          <p:cNvSpPr/>
          <p:nvPr/>
        </p:nvSpPr>
        <p:spPr>
          <a:xfrm>
            <a:off x="254000" y="1174749"/>
            <a:ext cx="8752416" cy="1200329"/>
          </a:xfrm>
          <a:prstGeom prst="rect">
            <a:avLst/>
          </a:prstGeom>
        </p:spPr>
        <p:txBody>
          <a:bodyPr wrap="square">
            <a:spAutoFit/>
          </a:bodyPr>
          <a:lstStyle/>
          <a:p>
            <a:r>
              <a:rPr lang="en-US" dirty="0"/>
              <a:t>A multiplex network with        layers, each one with the same set of      nodes, is represented by a set of                    adjacency matrices:</a:t>
            </a:r>
          </a:p>
          <a:p>
            <a:endParaRPr lang="en-US" dirty="0"/>
          </a:p>
          <a:p>
            <a:endParaRPr lang="en-US" dirty="0"/>
          </a:p>
        </p:txBody>
      </p:sp>
      <p:pic>
        <p:nvPicPr>
          <p:cNvPr id="22" name="Picture 21"/>
          <p:cNvPicPr>
            <a:picLocks noChangeAspect="1"/>
          </p:cNvPicPr>
          <p:nvPr/>
        </p:nvPicPr>
        <p:blipFill>
          <a:blip r:embed="rId5"/>
          <a:stretch>
            <a:fillRect/>
          </a:stretch>
        </p:blipFill>
        <p:spPr>
          <a:xfrm>
            <a:off x="2002782" y="1527089"/>
            <a:ext cx="903514" cy="219774"/>
          </a:xfrm>
          <a:prstGeom prst="rect">
            <a:avLst/>
          </a:prstGeom>
        </p:spPr>
      </p:pic>
      <p:pic>
        <p:nvPicPr>
          <p:cNvPr id="24" name="Picture 23"/>
          <p:cNvPicPr>
            <a:picLocks noChangeAspect="1"/>
          </p:cNvPicPr>
          <p:nvPr/>
        </p:nvPicPr>
        <p:blipFill>
          <a:blip r:embed="rId6"/>
          <a:stretch>
            <a:fillRect/>
          </a:stretch>
        </p:blipFill>
        <p:spPr>
          <a:xfrm>
            <a:off x="2611590" y="1267480"/>
            <a:ext cx="262467" cy="177343"/>
          </a:xfrm>
          <a:prstGeom prst="rect">
            <a:avLst/>
          </a:prstGeom>
        </p:spPr>
      </p:pic>
      <p:pic>
        <p:nvPicPr>
          <p:cNvPr id="25" name="Picture 24"/>
          <p:cNvPicPr>
            <a:picLocks noChangeAspect="1"/>
          </p:cNvPicPr>
          <p:nvPr/>
        </p:nvPicPr>
        <p:blipFill>
          <a:blip r:embed="rId7"/>
          <a:stretch>
            <a:fillRect/>
          </a:stretch>
        </p:blipFill>
        <p:spPr>
          <a:xfrm>
            <a:off x="5943600" y="1262192"/>
            <a:ext cx="219905" cy="177343"/>
          </a:xfrm>
          <a:prstGeom prst="rect">
            <a:avLst/>
          </a:prstGeom>
        </p:spPr>
      </p:pic>
      <p:pic>
        <p:nvPicPr>
          <p:cNvPr id="26" name="Picture 25"/>
          <p:cNvPicPr>
            <a:picLocks noChangeAspect="1"/>
          </p:cNvPicPr>
          <p:nvPr/>
        </p:nvPicPr>
        <p:blipFill>
          <a:blip r:embed="rId8"/>
          <a:stretch>
            <a:fillRect/>
          </a:stretch>
        </p:blipFill>
        <p:spPr>
          <a:xfrm>
            <a:off x="2225525" y="1983684"/>
            <a:ext cx="2815167" cy="296333"/>
          </a:xfrm>
          <a:prstGeom prst="rect">
            <a:avLst/>
          </a:prstGeom>
        </p:spPr>
      </p:pic>
    </p:spTree>
    <p:extLst>
      <p:ext uri="{BB962C8B-B14F-4D97-AF65-F5344CB8AC3E}">
        <p14:creationId xmlns:p14="http://schemas.microsoft.com/office/powerpoint/2010/main" val="11952009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034117" y="1413143"/>
            <a:ext cx="4887383" cy="735938"/>
          </a:xfrm>
          <a:prstGeom prst="rect">
            <a:avLst/>
          </a:prstGeom>
        </p:spPr>
      </p:pic>
      <p:sp>
        <p:nvSpPr>
          <p:cNvPr id="7" name="TextBox 6"/>
          <p:cNvSpPr txBox="1"/>
          <p:nvPr/>
        </p:nvSpPr>
        <p:spPr>
          <a:xfrm>
            <a:off x="3344333" y="423333"/>
            <a:ext cx="2424662" cy="523220"/>
          </a:xfrm>
          <a:prstGeom prst="rect">
            <a:avLst/>
          </a:prstGeom>
          <a:noFill/>
        </p:spPr>
        <p:txBody>
          <a:bodyPr wrap="none" rtlCol="0">
            <a:spAutoFit/>
          </a:bodyPr>
          <a:lstStyle/>
          <a:p>
            <a:r>
              <a:rPr lang="en-US" sz="2800" b="1" dirty="0"/>
              <a:t> New distances</a:t>
            </a:r>
          </a:p>
        </p:txBody>
      </p:sp>
      <p:sp>
        <p:nvSpPr>
          <p:cNvPr id="8" name="Rectangle 7"/>
          <p:cNvSpPr/>
          <p:nvPr/>
        </p:nvSpPr>
        <p:spPr>
          <a:xfrm>
            <a:off x="791048" y="2329980"/>
            <a:ext cx="8141759" cy="369332"/>
          </a:xfrm>
          <a:prstGeom prst="rect">
            <a:avLst/>
          </a:prstGeom>
        </p:spPr>
        <p:txBody>
          <a:bodyPr wrap="square">
            <a:spAutoFit/>
          </a:bodyPr>
          <a:lstStyle/>
          <a:p>
            <a:r>
              <a:rPr lang="en-US" dirty="0"/>
              <a:t>  quantifies the differences of the connectivity paths of a node in layers     and    . </a:t>
            </a:r>
          </a:p>
        </p:txBody>
      </p:sp>
      <p:pic>
        <p:nvPicPr>
          <p:cNvPr id="9" name="Picture 8"/>
          <p:cNvPicPr>
            <a:picLocks noChangeAspect="1"/>
          </p:cNvPicPr>
          <p:nvPr/>
        </p:nvPicPr>
        <p:blipFill>
          <a:blip r:embed="rId3"/>
          <a:stretch>
            <a:fillRect/>
          </a:stretch>
        </p:blipFill>
        <p:spPr>
          <a:xfrm>
            <a:off x="500446" y="2367132"/>
            <a:ext cx="321877" cy="277172"/>
          </a:xfrm>
          <a:prstGeom prst="rect">
            <a:avLst/>
          </a:prstGeom>
        </p:spPr>
      </p:pic>
      <p:sp>
        <p:nvSpPr>
          <p:cNvPr id="12" name="Rectangle 11"/>
          <p:cNvSpPr/>
          <p:nvPr/>
        </p:nvSpPr>
        <p:spPr>
          <a:xfrm>
            <a:off x="857250" y="3206751"/>
            <a:ext cx="7842250" cy="646331"/>
          </a:xfrm>
          <a:prstGeom prst="rect">
            <a:avLst/>
          </a:prstGeom>
        </p:spPr>
        <p:txBody>
          <a:bodyPr wrap="square">
            <a:spAutoFit/>
          </a:bodyPr>
          <a:lstStyle/>
          <a:p>
            <a:r>
              <a:rPr lang="en-US" dirty="0"/>
              <a:t>is the node distance distribution (NDD) of node </a:t>
            </a:r>
            <a:r>
              <a:rPr lang="en-US" b="1" dirty="0"/>
              <a:t>   </a:t>
            </a:r>
            <a:r>
              <a:rPr lang="en-US" dirty="0"/>
              <a:t>in layer                       is the fraction of nodes that are at distance d (shortest path) from node  </a:t>
            </a:r>
            <a:r>
              <a:rPr lang="en-US" b="1" dirty="0"/>
              <a:t>  </a:t>
            </a:r>
            <a:r>
              <a:rPr lang="en-US" dirty="0"/>
              <a:t>in layer    .</a:t>
            </a:r>
            <a:endParaRPr lang="en-US" b="1" dirty="0"/>
          </a:p>
        </p:txBody>
      </p:sp>
      <p:pic>
        <p:nvPicPr>
          <p:cNvPr id="13" name="Picture 12"/>
          <p:cNvPicPr>
            <a:picLocks noChangeAspect="1"/>
          </p:cNvPicPr>
          <p:nvPr/>
        </p:nvPicPr>
        <p:blipFill>
          <a:blip r:embed="rId4"/>
          <a:stretch>
            <a:fillRect/>
          </a:stretch>
        </p:blipFill>
        <p:spPr>
          <a:xfrm>
            <a:off x="426365" y="3206749"/>
            <a:ext cx="399136" cy="331358"/>
          </a:xfrm>
          <a:prstGeom prst="rect">
            <a:avLst/>
          </a:prstGeom>
        </p:spPr>
      </p:pic>
      <p:pic>
        <p:nvPicPr>
          <p:cNvPr id="14" name="Picture 13"/>
          <p:cNvPicPr>
            <a:picLocks noChangeAspect="1"/>
          </p:cNvPicPr>
          <p:nvPr/>
        </p:nvPicPr>
        <p:blipFill>
          <a:blip r:embed="rId5"/>
          <a:stretch>
            <a:fillRect/>
          </a:stretch>
        </p:blipFill>
        <p:spPr>
          <a:xfrm>
            <a:off x="4939113" y="3275062"/>
            <a:ext cx="85682" cy="194732"/>
          </a:xfrm>
          <a:prstGeom prst="rect">
            <a:avLst/>
          </a:prstGeom>
        </p:spPr>
      </p:pic>
      <p:pic>
        <p:nvPicPr>
          <p:cNvPr id="15" name="Picture 14"/>
          <p:cNvPicPr>
            <a:picLocks noChangeAspect="1"/>
          </p:cNvPicPr>
          <p:nvPr/>
        </p:nvPicPr>
        <p:blipFill>
          <a:blip r:embed="rId5"/>
          <a:stretch>
            <a:fillRect/>
          </a:stretch>
        </p:blipFill>
        <p:spPr>
          <a:xfrm>
            <a:off x="5410200" y="3545091"/>
            <a:ext cx="85682" cy="194732"/>
          </a:xfrm>
          <a:prstGeom prst="rect">
            <a:avLst/>
          </a:prstGeom>
        </p:spPr>
      </p:pic>
      <p:pic>
        <p:nvPicPr>
          <p:cNvPr id="18" name="Picture 17"/>
          <p:cNvPicPr>
            <a:picLocks noChangeAspect="1"/>
          </p:cNvPicPr>
          <p:nvPr/>
        </p:nvPicPr>
        <p:blipFill>
          <a:blip r:embed="rId6"/>
          <a:stretch>
            <a:fillRect/>
          </a:stretch>
        </p:blipFill>
        <p:spPr>
          <a:xfrm>
            <a:off x="5743833" y="3196537"/>
            <a:ext cx="1054321" cy="331358"/>
          </a:xfrm>
          <a:prstGeom prst="rect">
            <a:avLst/>
          </a:prstGeom>
        </p:spPr>
      </p:pic>
      <p:pic>
        <p:nvPicPr>
          <p:cNvPr id="21" name="Picture 20"/>
          <p:cNvPicPr>
            <a:picLocks noChangeAspect="1"/>
          </p:cNvPicPr>
          <p:nvPr/>
        </p:nvPicPr>
        <p:blipFill>
          <a:blip r:embed="rId7"/>
          <a:stretch>
            <a:fillRect/>
          </a:stretch>
        </p:blipFill>
        <p:spPr>
          <a:xfrm>
            <a:off x="415781" y="4390673"/>
            <a:ext cx="430885" cy="306407"/>
          </a:xfrm>
          <a:prstGeom prst="rect">
            <a:avLst/>
          </a:prstGeom>
        </p:spPr>
      </p:pic>
      <p:sp>
        <p:nvSpPr>
          <p:cNvPr id="22" name="Rectangle 21"/>
          <p:cNvSpPr/>
          <p:nvPr/>
        </p:nvSpPr>
        <p:spPr>
          <a:xfrm>
            <a:off x="832119" y="4262795"/>
            <a:ext cx="7842250" cy="646331"/>
          </a:xfrm>
          <a:prstGeom prst="rect">
            <a:avLst/>
          </a:prstGeom>
        </p:spPr>
        <p:txBody>
          <a:bodyPr wrap="square">
            <a:spAutoFit/>
          </a:bodyPr>
          <a:lstStyle/>
          <a:p>
            <a:r>
              <a:rPr lang="en-US" dirty="0"/>
              <a:t>is the transition matrix of layer                      is the probability that node    in layer       to be reached in one step, by a random walker located at node      in    .</a:t>
            </a:r>
            <a:endParaRPr lang="en-US" b="1" dirty="0"/>
          </a:p>
        </p:txBody>
      </p:sp>
      <p:pic>
        <p:nvPicPr>
          <p:cNvPr id="24" name="Picture 23"/>
          <p:cNvPicPr>
            <a:picLocks noChangeAspect="1"/>
          </p:cNvPicPr>
          <p:nvPr/>
        </p:nvPicPr>
        <p:blipFill>
          <a:blip r:embed="rId8"/>
          <a:stretch>
            <a:fillRect/>
          </a:stretch>
        </p:blipFill>
        <p:spPr>
          <a:xfrm>
            <a:off x="3554323" y="4249887"/>
            <a:ext cx="1002189" cy="334062"/>
          </a:xfrm>
          <a:prstGeom prst="rect">
            <a:avLst/>
          </a:prstGeom>
        </p:spPr>
      </p:pic>
      <p:pic>
        <p:nvPicPr>
          <p:cNvPr id="25" name="Picture 24"/>
          <p:cNvPicPr>
            <a:picLocks noChangeAspect="1"/>
          </p:cNvPicPr>
          <p:nvPr/>
        </p:nvPicPr>
        <p:blipFill>
          <a:blip r:embed="rId9"/>
          <a:stretch>
            <a:fillRect/>
          </a:stretch>
        </p:blipFill>
        <p:spPr>
          <a:xfrm>
            <a:off x="6832601" y="4365457"/>
            <a:ext cx="101599" cy="216745"/>
          </a:xfrm>
          <a:prstGeom prst="rect">
            <a:avLst/>
          </a:prstGeom>
        </p:spPr>
      </p:pic>
      <p:pic>
        <p:nvPicPr>
          <p:cNvPr id="27" name="Picture 26"/>
          <p:cNvPicPr>
            <a:picLocks noChangeAspect="1"/>
          </p:cNvPicPr>
          <p:nvPr/>
        </p:nvPicPr>
        <p:blipFill>
          <a:blip r:embed="rId5"/>
          <a:stretch>
            <a:fillRect/>
          </a:stretch>
        </p:blipFill>
        <p:spPr>
          <a:xfrm>
            <a:off x="5638800" y="4605868"/>
            <a:ext cx="85682" cy="194732"/>
          </a:xfrm>
          <a:prstGeom prst="rect">
            <a:avLst/>
          </a:prstGeom>
        </p:spPr>
      </p:pic>
      <p:pic>
        <p:nvPicPr>
          <p:cNvPr id="29" name="Picture 28"/>
          <p:cNvPicPr>
            <a:picLocks noChangeAspect="1"/>
          </p:cNvPicPr>
          <p:nvPr/>
        </p:nvPicPr>
        <p:blipFill>
          <a:blip r:embed="rId10"/>
          <a:stretch>
            <a:fillRect/>
          </a:stretch>
        </p:blipFill>
        <p:spPr>
          <a:xfrm>
            <a:off x="3222979" y="5230768"/>
            <a:ext cx="3069167" cy="355273"/>
          </a:xfrm>
          <a:prstGeom prst="rect">
            <a:avLst/>
          </a:prstGeom>
        </p:spPr>
      </p:pic>
      <p:sp>
        <p:nvSpPr>
          <p:cNvPr id="30" name="Rectangle 29"/>
          <p:cNvSpPr/>
          <p:nvPr/>
        </p:nvSpPr>
        <p:spPr>
          <a:xfrm>
            <a:off x="1420426" y="5723017"/>
            <a:ext cx="6744843" cy="369332"/>
          </a:xfrm>
          <a:prstGeom prst="rect">
            <a:avLst/>
          </a:prstGeom>
        </p:spPr>
        <p:txBody>
          <a:bodyPr wrap="square">
            <a:spAutoFit/>
          </a:bodyPr>
          <a:lstStyle/>
          <a:p>
            <a:r>
              <a:rPr lang="en-US" b="1" dirty="0"/>
              <a:t> </a:t>
            </a:r>
            <a:r>
              <a:rPr lang="en-US" dirty="0"/>
              <a:t>quantifies differences between layers      and    .</a:t>
            </a:r>
          </a:p>
        </p:txBody>
      </p:sp>
      <p:pic>
        <p:nvPicPr>
          <p:cNvPr id="31" name="Picture 30"/>
          <p:cNvPicPr>
            <a:picLocks noChangeAspect="1"/>
          </p:cNvPicPr>
          <p:nvPr/>
        </p:nvPicPr>
        <p:blipFill>
          <a:blip r:embed="rId11"/>
          <a:stretch>
            <a:fillRect/>
          </a:stretch>
        </p:blipFill>
        <p:spPr>
          <a:xfrm>
            <a:off x="458305" y="5728340"/>
            <a:ext cx="907136" cy="314009"/>
          </a:xfrm>
          <a:prstGeom prst="rect">
            <a:avLst/>
          </a:prstGeom>
        </p:spPr>
      </p:pic>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3DC7A356-B00C-4A6B-B297-DCA32E3E1C09}"/>
                  </a:ext>
                </a:extLst>
              </p:cNvPr>
              <p:cNvSpPr txBox="1"/>
              <p:nvPr/>
            </p:nvSpPr>
            <p:spPr>
              <a:xfrm>
                <a:off x="6581420" y="2331288"/>
                <a:ext cx="36702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𝑝</m:t>
                          </m:r>
                        </m:e>
                      </m:acc>
                    </m:oMath>
                  </m:oMathPara>
                </a14:m>
                <a:endParaRPr lang="en-US" dirty="0"/>
              </a:p>
            </p:txBody>
          </p:sp>
        </mc:Choice>
        <mc:Fallback xmlns="">
          <p:sp>
            <p:nvSpPr>
              <p:cNvPr id="2" name="TextBox 1">
                <a:extLst>
                  <a:ext uri="{FF2B5EF4-FFF2-40B4-BE49-F238E27FC236}">
                    <a16:creationId xmlns:a16="http://schemas.microsoft.com/office/drawing/2014/main" id="{3DC7A356-B00C-4A6B-B297-DCA32E3E1C09}"/>
                  </a:ext>
                </a:extLst>
              </p:cNvPr>
              <p:cNvSpPr txBox="1">
                <a:spLocks noRot="1" noChangeAspect="1" noMove="1" noResize="1" noEditPoints="1" noAdjustHandles="1" noChangeArrowheads="1" noChangeShapeType="1" noTextEdit="1"/>
              </p:cNvSpPr>
              <p:nvPr/>
            </p:nvSpPr>
            <p:spPr>
              <a:xfrm>
                <a:off x="6581420" y="2331288"/>
                <a:ext cx="367024" cy="369332"/>
              </a:xfrm>
              <a:prstGeom prst="rect">
                <a:avLst/>
              </a:prstGeom>
              <a:blipFill>
                <a:blip r:embed="rId12"/>
                <a:stretch>
                  <a:fillRect r="-23333"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81B70125-ED50-472D-9609-EA8B53BD412F}"/>
                  </a:ext>
                </a:extLst>
              </p:cNvPr>
              <p:cNvSpPr txBox="1"/>
              <p:nvPr/>
            </p:nvSpPr>
            <p:spPr>
              <a:xfrm>
                <a:off x="7055534" y="2329980"/>
                <a:ext cx="4192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𝑞</m:t>
                          </m:r>
                        </m:e>
                      </m:acc>
                    </m:oMath>
                  </m:oMathPara>
                </a14:m>
                <a:endParaRPr lang="en-US" dirty="0"/>
              </a:p>
            </p:txBody>
          </p:sp>
        </mc:Choice>
        <mc:Fallback xmlns="">
          <p:sp>
            <p:nvSpPr>
              <p:cNvPr id="34" name="TextBox 33">
                <a:extLst>
                  <a:ext uri="{FF2B5EF4-FFF2-40B4-BE49-F238E27FC236}">
                    <a16:creationId xmlns:a16="http://schemas.microsoft.com/office/drawing/2014/main" id="{81B70125-ED50-472D-9609-EA8B53BD412F}"/>
                  </a:ext>
                </a:extLst>
              </p:cNvPr>
              <p:cNvSpPr txBox="1">
                <a:spLocks noRot="1" noChangeAspect="1" noMove="1" noResize="1" noEditPoints="1" noAdjustHandles="1" noChangeArrowheads="1" noChangeShapeType="1" noTextEdit="1"/>
              </p:cNvSpPr>
              <p:nvPr/>
            </p:nvSpPr>
            <p:spPr>
              <a:xfrm>
                <a:off x="7055534" y="2329980"/>
                <a:ext cx="419282" cy="369332"/>
              </a:xfrm>
              <a:prstGeom prst="rect">
                <a:avLst/>
              </a:prstGeom>
              <a:blipFill>
                <a:blip r:embed="rId13"/>
                <a:stretch>
                  <a:fillRect r="-10145"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E7FD1D24-91FB-4A04-AAF8-39545B07E042}"/>
                  </a:ext>
                </a:extLst>
              </p:cNvPr>
              <p:cNvSpPr txBox="1"/>
              <p:nvPr/>
            </p:nvSpPr>
            <p:spPr>
              <a:xfrm>
                <a:off x="6076068" y="3469794"/>
                <a:ext cx="36702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𝑝</m:t>
                          </m:r>
                        </m:e>
                      </m:acc>
                    </m:oMath>
                  </m:oMathPara>
                </a14:m>
                <a:endParaRPr lang="en-US" dirty="0"/>
              </a:p>
            </p:txBody>
          </p:sp>
        </mc:Choice>
        <mc:Fallback xmlns="">
          <p:sp>
            <p:nvSpPr>
              <p:cNvPr id="35" name="TextBox 34">
                <a:extLst>
                  <a:ext uri="{FF2B5EF4-FFF2-40B4-BE49-F238E27FC236}">
                    <a16:creationId xmlns:a16="http://schemas.microsoft.com/office/drawing/2014/main" id="{E7FD1D24-91FB-4A04-AAF8-39545B07E042}"/>
                  </a:ext>
                </a:extLst>
              </p:cNvPr>
              <p:cNvSpPr txBox="1">
                <a:spLocks noRot="1" noChangeAspect="1" noMove="1" noResize="1" noEditPoints="1" noAdjustHandles="1" noChangeArrowheads="1" noChangeShapeType="1" noTextEdit="1"/>
              </p:cNvSpPr>
              <p:nvPr/>
            </p:nvSpPr>
            <p:spPr>
              <a:xfrm>
                <a:off x="6076068" y="3469794"/>
                <a:ext cx="367024" cy="369332"/>
              </a:xfrm>
              <a:prstGeom prst="rect">
                <a:avLst/>
              </a:prstGeom>
              <a:blipFill>
                <a:blip r:embed="rId14"/>
                <a:stretch>
                  <a:fillRect r="-23333"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4EF0D7BB-4044-4074-AC69-ED30D6B4EABA}"/>
                  </a:ext>
                </a:extLst>
              </p:cNvPr>
              <p:cNvSpPr txBox="1"/>
              <p:nvPr/>
            </p:nvSpPr>
            <p:spPr>
              <a:xfrm>
                <a:off x="7543800" y="4269857"/>
                <a:ext cx="36702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𝑝</m:t>
                          </m:r>
                        </m:e>
                      </m:acc>
                    </m:oMath>
                  </m:oMathPara>
                </a14:m>
                <a:endParaRPr lang="en-US" dirty="0"/>
              </a:p>
            </p:txBody>
          </p:sp>
        </mc:Choice>
        <mc:Fallback xmlns="">
          <p:sp>
            <p:nvSpPr>
              <p:cNvPr id="37" name="TextBox 36">
                <a:extLst>
                  <a:ext uri="{FF2B5EF4-FFF2-40B4-BE49-F238E27FC236}">
                    <a16:creationId xmlns:a16="http://schemas.microsoft.com/office/drawing/2014/main" id="{4EF0D7BB-4044-4074-AC69-ED30D6B4EABA}"/>
                  </a:ext>
                </a:extLst>
              </p:cNvPr>
              <p:cNvSpPr txBox="1">
                <a:spLocks noRot="1" noChangeAspect="1" noMove="1" noResize="1" noEditPoints="1" noAdjustHandles="1" noChangeArrowheads="1" noChangeShapeType="1" noTextEdit="1"/>
              </p:cNvSpPr>
              <p:nvPr/>
            </p:nvSpPr>
            <p:spPr>
              <a:xfrm>
                <a:off x="7543800" y="4269857"/>
                <a:ext cx="367024" cy="369332"/>
              </a:xfrm>
              <a:prstGeom prst="rect">
                <a:avLst/>
              </a:prstGeom>
              <a:blipFill>
                <a:blip r:embed="rId15"/>
                <a:stretch>
                  <a:fillRect r="-23333"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B0995433-C37E-4A26-AA2D-A3D667BBEC7E}"/>
                  </a:ext>
                </a:extLst>
              </p:cNvPr>
              <p:cNvSpPr txBox="1"/>
              <p:nvPr/>
            </p:nvSpPr>
            <p:spPr>
              <a:xfrm>
                <a:off x="5937266" y="4518214"/>
                <a:ext cx="36702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𝑝</m:t>
                          </m:r>
                        </m:e>
                      </m:acc>
                    </m:oMath>
                  </m:oMathPara>
                </a14:m>
                <a:endParaRPr lang="en-US" dirty="0"/>
              </a:p>
            </p:txBody>
          </p:sp>
        </mc:Choice>
        <mc:Fallback xmlns="">
          <p:sp>
            <p:nvSpPr>
              <p:cNvPr id="38" name="TextBox 37">
                <a:extLst>
                  <a:ext uri="{FF2B5EF4-FFF2-40B4-BE49-F238E27FC236}">
                    <a16:creationId xmlns:a16="http://schemas.microsoft.com/office/drawing/2014/main" id="{B0995433-C37E-4A26-AA2D-A3D667BBEC7E}"/>
                  </a:ext>
                </a:extLst>
              </p:cNvPr>
              <p:cNvSpPr txBox="1">
                <a:spLocks noRot="1" noChangeAspect="1" noMove="1" noResize="1" noEditPoints="1" noAdjustHandles="1" noChangeArrowheads="1" noChangeShapeType="1" noTextEdit="1"/>
              </p:cNvSpPr>
              <p:nvPr/>
            </p:nvSpPr>
            <p:spPr>
              <a:xfrm>
                <a:off x="5937266" y="4518214"/>
                <a:ext cx="367024" cy="369332"/>
              </a:xfrm>
              <a:prstGeom prst="rect">
                <a:avLst/>
              </a:prstGeom>
              <a:blipFill>
                <a:blip r:embed="rId16"/>
                <a:stretch>
                  <a:fillRect r="-23333"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05625089-E360-4168-A043-981ECFBCCDCA}"/>
                  </a:ext>
                </a:extLst>
              </p:cNvPr>
              <p:cNvSpPr txBox="1"/>
              <p:nvPr/>
            </p:nvSpPr>
            <p:spPr>
              <a:xfrm>
                <a:off x="4527107" y="5719620"/>
                <a:ext cx="36702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𝑝</m:t>
                          </m:r>
                        </m:e>
                      </m:acc>
                    </m:oMath>
                  </m:oMathPara>
                </a14:m>
                <a:endParaRPr lang="en-US" dirty="0"/>
              </a:p>
            </p:txBody>
          </p:sp>
        </mc:Choice>
        <mc:Fallback xmlns="">
          <p:sp>
            <p:nvSpPr>
              <p:cNvPr id="39" name="TextBox 38">
                <a:extLst>
                  <a:ext uri="{FF2B5EF4-FFF2-40B4-BE49-F238E27FC236}">
                    <a16:creationId xmlns:a16="http://schemas.microsoft.com/office/drawing/2014/main" id="{05625089-E360-4168-A043-981ECFBCCDCA}"/>
                  </a:ext>
                </a:extLst>
              </p:cNvPr>
              <p:cNvSpPr txBox="1">
                <a:spLocks noRot="1" noChangeAspect="1" noMove="1" noResize="1" noEditPoints="1" noAdjustHandles="1" noChangeArrowheads="1" noChangeShapeType="1" noTextEdit="1"/>
              </p:cNvSpPr>
              <p:nvPr/>
            </p:nvSpPr>
            <p:spPr>
              <a:xfrm>
                <a:off x="4527107" y="5719620"/>
                <a:ext cx="367024" cy="369332"/>
              </a:xfrm>
              <a:prstGeom prst="rect">
                <a:avLst/>
              </a:prstGeom>
              <a:blipFill>
                <a:blip r:embed="rId17"/>
                <a:stretch>
                  <a:fillRect r="-23333"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2988B786-8168-4415-A1A8-34579AE4ECD6}"/>
                  </a:ext>
                </a:extLst>
              </p:cNvPr>
              <p:cNvSpPr txBox="1"/>
              <p:nvPr/>
            </p:nvSpPr>
            <p:spPr>
              <a:xfrm>
                <a:off x="5076600" y="5719620"/>
                <a:ext cx="4192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𝑞</m:t>
                          </m:r>
                        </m:e>
                      </m:acc>
                    </m:oMath>
                  </m:oMathPara>
                </a14:m>
                <a:endParaRPr lang="en-US" dirty="0"/>
              </a:p>
            </p:txBody>
          </p:sp>
        </mc:Choice>
        <mc:Fallback xmlns="">
          <p:sp>
            <p:nvSpPr>
              <p:cNvPr id="40" name="TextBox 39">
                <a:extLst>
                  <a:ext uri="{FF2B5EF4-FFF2-40B4-BE49-F238E27FC236}">
                    <a16:creationId xmlns:a16="http://schemas.microsoft.com/office/drawing/2014/main" id="{2988B786-8168-4415-A1A8-34579AE4ECD6}"/>
                  </a:ext>
                </a:extLst>
              </p:cNvPr>
              <p:cNvSpPr txBox="1">
                <a:spLocks noRot="1" noChangeAspect="1" noMove="1" noResize="1" noEditPoints="1" noAdjustHandles="1" noChangeArrowheads="1" noChangeShapeType="1" noTextEdit="1"/>
              </p:cNvSpPr>
              <p:nvPr/>
            </p:nvSpPr>
            <p:spPr>
              <a:xfrm>
                <a:off x="5076600" y="5719620"/>
                <a:ext cx="419282" cy="369332"/>
              </a:xfrm>
              <a:prstGeom prst="rect">
                <a:avLst/>
              </a:prstGeom>
              <a:blipFill>
                <a:blip r:embed="rId18"/>
                <a:stretch>
                  <a:fillRect r="-8696" b="-3279"/>
                </a:stretch>
              </a:blipFill>
            </p:spPr>
            <p:txBody>
              <a:bodyPr/>
              <a:lstStyle/>
              <a:p>
                <a:r>
                  <a:rPr lang="en-US">
                    <a:noFill/>
                  </a:rPr>
                  <a:t> </a:t>
                </a:r>
              </a:p>
            </p:txBody>
          </p:sp>
        </mc:Fallback>
      </mc:AlternateContent>
    </p:spTree>
    <p:extLst>
      <p:ext uri="{BB962C8B-B14F-4D97-AF65-F5344CB8AC3E}">
        <p14:creationId xmlns:p14="http://schemas.microsoft.com/office/powerpoint/2010/main" val="15658585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ure_1_multiplex.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935" y="1090089"/>
            <a:ext cx="8402982" cy="3792399"/>
          </a:xfrm>
          <a:prstGeom prst="rect">
            <a:avLst/>
          </a:prstGeom>
        </p:spPr>
      </p:pic>
      <p:sp>
        <p:nvSpPr>
          <p:cNvPr id="6" name="TextBox 5"/>
          <p:cNvSpPr txBox="1"/>
          <p:nvPr/>
        </p:nvSpPr>
        <p:spPr>
          <a:xfrm>
            <a:off x="1185334" y="342667"/>
            <a:ext cx="7043690" cy="523220"/>
          </a:xfrm>
          <a:prstGeom prst="rect">
            <a:avLst/>
          </a:prstGeom>
          <a:noFill/>
        </p:spPr>
        <p:txBody>
          <a:bodyPr wrap="none" rtlCol="0">
            <a:spAutoFit/>
          </a:bodyPr>
          <a:lstStyle/>
          <a:p>
            <a:r>
              <a:rPr lang="en-US" sz="2800" b="1" dirty="0"/>
              <a:t>Quantification of nodes and layers differences </a:t>
            </a:r>
          </a:p>
        </p:txBody>
      </p:sp>
      <p:sp>
        <p:nvSpPr>
          <p:cNvPr id="7" name="Rectangle 6"/>
          <p:cNvSpPr/>
          <p:nvPr/>
        </p:nvSpPr>
        <p:spPr>
          <a:xfrm>
            <a:off x="639494" y="4641852"/>
            <a:ext cx="8434917" cy="1477328"/>
          </a:xfrm>
          <a:prstGeom prst="rect">
            <a:avLst/>
          </a:prstGeom>
        </p:spPr>
        <p:txBody>
          <a:bodyPr wrap="square">
            <a:spAutoFit/>
          </a:bodyPr>
          <a:lstStyle/>
          <a:p>
            <a:endParaRPr lang="en-US" dirty="0">
              <a:latin typeface="Wingdings"/>
            </a:endParaRPr>
          </a:p>
          <a:p>
            <a:r>
              <a:rPr lang="en-US" dirty="0"/>
              <a:t>  = 0 indicates that node </a:t>
            </a:r>
            <a:r>
              <a:rPr lang="en-US" b="1" dirty="0"/>
              <a:t>    </a:t>
            </a:r>
            <a:r>
              <a:rPr lang="en-US" dirty="0"/>
              <a:t>has identical connectivity paths in layers  </a:t>
            </a:r>
            <a:r>
              <a:rPr lang="en-US" b="1" dirty="0"/>
              <a:t>   </a:t>
            </a:r>
            <a:r>
              <a:rPr lang="en-US" dirty="0"/>
              <a:t>and </a:t>
            </a:r>
            <a:r>
              <a:rPr lang="en-US" b="1" dirty="0"/>
              <a:t>    </a:t>
            </a:r>
            <a:r>
              <a:rPr lang="en-US" dirty="0"/>
              <a:t>.</a:t>
            </a:r>
          </a:p>
          <a:p>
            <a:endParaRPr lang="en-US" dirty="0"/>
          </a:p>
          <a:p>
            <a:r>
              <a:rPr lang="en-US" dirty="0"/>
              <a:t>   =1 indicates that node </a:t>
            </a:r>
            <a:r>
              <a:rPr lang="en-US" b="1" dirty="0"/>
              <a:t>    </a:t>
            </a:r>
            <a:r>
              <a:rPr lang="en-US" dirty="0"/>
              <a:t>is not connected in one layer, while there are paths connecting it to all nodes in the other layer.</a:t>
            </a:r>
          </a:p>
        </p:txBody>
      </p:sp>
      <p:pic>
        <p:nvPicPr>
          <p:cNvPr id="8" name="Picture 7"/>
          <p:cNvPicPr>
            <a:picLocks noChangeAspect="1"/>
          </p:cNvPicPr>
          <p:nvPr/>
        </p:nvPicPr>
        <p:blipFill>
          <a:blip r:embed="rId3"/>
          <a:stretch>
            <a:fillRect/>
          </a:stretch>
        </p:blipFill>
        <p:spPr>
          <a:xfrm>
            <a:off x="331039" y="4929049"/>
            <a:ext cx="321877" cy="277172"/>
          </a:xfrm>
          <a:prstGeom prst="rect">
            <a:avLst/>
          </a:prstGeom>
        </p:spPr>
      </p:pic>
      <p:pic>
        <p:nvPicPr>
          <p:cNvPr id="9" name="Picture 8"/>
          <p:cNvPicPr>
            <a:picLocks noChangeAspect="1"/>
          </p:cNvPicPr>
          <p:nvPr/>
        </p:nvPicPr>
        <p:blipFill>
          <a:blip r:embed="rId4"/>
          <a:stretch>
            <a:fillRect/>
          </a:stretch>
        </p:blipFill>
        <p:spPr>
          <a:xfrm>
            <a:off x="2792209" y="5012664"/>
            <a:ext cx="85682" cy="194732"/>
          </a:xfrm>
          <a:prstGeom prst="rect">
            <a:avLst/>
          </a:prstGeom>
        </p:spPr>
      </p:pic>
      <p:pic>
        <p:nvPicPr>
          <p:cNvPr id="12" name="Picture 11"/>
          <p:cNvPicPr>
            <a:picLocks noChangeAspect="1"/>
          </p:cNvPicPr>
          <p:nvPr/>
        </p:nvPicPr>
        <p:blipFill>
          <a:blip r:embed="rId3"/>
          <a:stretch>
            <a:fillRect/>
          </a:stretch>
        </p:blipFill>
        <p:spPr>
          <a:xfrm>
            <a:off x="331039" y="5494806"/>
            <a:ext cx="321877" cy="277172"/>
          </a:xfrm>
          <a:prstGeom prst="rect">
            <a:avLst/>
          </a:prstGeom>
        </p:spPr>
      </p:pic>
      <p:pic>
        <p:nvPicPr>
          <p:cNvPr id="13" name="Picture 12"/>
          <p:cNvPicPr>
            <a:picLocks noChangeAspect="1"/>
          </p:cNvPicPr>
          <p:nvPr/>
        </p:nvPicPr>
        <p:blipFill>
          <a:blip r:embed="rId4"/>
          <a:stretch>
            <a:fillRect/>
          </a:stretch>
        </p:blipFill>
        <p:spPr>
          <a:xfrm>
            <a:off x="2803808" y="5565922"/>
            <a:ext cx="85682" cy="194732"/>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7E54779-B84A-49B4-8CF5-E5CE7D53A77A}"/>
                  </a:ext>
                </a:extLst>
              </p:cNvPr>
              <p:cNvSpPr txBox="1"/>
              <p:nvPr/>
            </p:nvSpPr>
            <p:spPr>
              <a:xfrm>
                <a:off x="6732311" y="4922024"/>
                <a:ext cx="41928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 </m:t>
                      </m:r>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𝑞</m:t>
                          </m:r>
                        </m:e>
                      </m:acc>
                    </m:oMath>
                  </m:oMathPara>
                </a14:m>
                <a:endParaRPr lang="en-US" dirty="0"/>
              </a:p>
            </p:txBody>
          </p:sp>
        </mc:Choice>
        <mc:Fallback xmlns="">
          <p:sp>
            <p:nvSpPr>
              <p:cNvPr id="14" name="TextBox 13">
                <a:extLst>
                  <a:ext uri="{FF2B5EF4-FFF2-40B4-BE49-F238E27FC236}">
                    <a16:creationId xmlns:a16="http://schemas.microsoft.com/office/drawing/2014/main" id="{A7E54779-B84A-49B4-8CF5-E5CE7D53A77A}"/>
                  </a:ext>
                </a:extLst>
              </p:cNvPr>
              <p:cNvSpPr txBox="1">
                <a:spLocks noRot="1" noChangeAspect="1" noMove="1" noResize="1" noEditPoints="1" noAdjustHandles="1" noChangeArrowheads="1" noChangeShapeType="1" noTextEdit="1"/>
              </p:cNvSpPr>
              <p:nvPr/>
            </p:nvSpPr>
            <p:spPr>
              <a:xfrm>
                <a:off x="6732311" y="4922024"/>
                <a:ext cx="419282" cy="369332"/>
              </a:xfrm>
              <a:prstGeom prst="rect">
                <a:avLst/>
              </a:prstGeom>
              <a:blipFill>
                <a:blip r:embed="rId5"/>
                <a:stretch>
                  <a:fillRect r="-10145"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24FD9B4-3664-4400-B7A8-65930CB421D1}"/>
                  </a:ext>
                </a:extLst>
              </p:cNvPr>
              <p:cNvSpPr txBox="1"/>
              <p:nvPr/>
            </p:nvSpPr>
            <p:spPr>
              <a:xfrm>
                <a:off x="6172200" y="4922024"/>
                <a:ext cx="36702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𝑝</m:t>
                          </m:r>
                        </m:e>
                      </m:acc>
                    </m:oMath>
                  </m:oMathPara>
                </a14:m>
                <a:endParaRPr lang="en-US" dirty="0"/>
              </a:p>
            </p:txBody>
          </p:sp>
        </mc:Choice>
        <mc:Fallback xmlns="">
          <p:sp>
            <p:nvSpPr>
              <p:cNvPr id="15" name="TextBox 14">
                <a:extLst>
                  <a:ext uri="{FF2B5EF4-FFF2-40B4-BE49-F238E27FC236}">
                    <a16:creationId xmlns:a16="http://schemas.microsoft.com/office/drawing/2014/main" id="{924FD9B4-3664-4400-B7A8-65930CB421D1}"/>
                  </a:ext>
                </a:extLst>
              </p:cNvPr>
              <p:cNvSpPr txBox="1">
                <a:spLocks noRot="1" noChangeAspect="1" noMove="1" noResize="1" noEditPoints="1" noAdjustHandles="1" noChangeArrowheads="1" noChangeShapeType="1" noTextEdit="1"/>
              </p:cNvSpPr>
              <p:nvPr/>
            </p:nvSpPr>
            <p:spPr>
              <a:xfrm>
                <a:off x="6172200" y="4922024"/>
                <a:ext cx="367024" cy="369332"/>
              </a:xfrm>
              <a:prstGeom prst="rect">
                <a:avLst/>
              </a:prstGeom>
              <a:blipFill>
                <a:blip r:embed="rId6"/>
                <a:stretch>
                  <a:fillRect r="-23333" b="-3279"/>
                </a:stretch>
              </a:blipFill>
            </p:spPr>
            <p:txBody>
              <a:bodyPr/>
              <a:lstStyle/>
              <a:p>
                <a:r>
                  <a:rPr lang="en-US">
                    <a:noFill/>
                  </a:rPr>
                  <a:t> </a:t>
                </a:r>
              </a:p>
            </p:txBody>
          </p:sp>
        </mc:Fallback>
      </mc:AlternateContent>
      <mc:AlternateContent xmlns:mc="http://schemas.openxmlformats.org/markup-compatibility/2006" xmlns:pslz="http://schemas.microsoft.com/office/powerpoint/2016/slidezoom">
        <mc:Choice Requires="pslz">
          <p:graphicFrame>
            <p:nvGraphicFramePr>
              <p:cNvPr id="3" name="Slide Zoom 2">
                <a:extLst>
                  <a:ext uri="{FF2B5EF4-FFF2-40B4-BE49-F238E27FC236}">
                    <a16:creationId xmlns:a16="http://schemas.microsoft.com/office/drawing/2014/main" id="{5B180E6D-9DC0-4845-AA60-268F3D0C153A}"/>
                  </a:ext>
                </a:extLst>
              </p:cNvPr>
              <p:cNvGraphicFramePr>
                <a:graphicFrameLocks noChangeAspect="1"/>
              </p:cNvGraphicFramePr>
              <p:nvPr>
                <p:extLst>
                  <p:ext uri="{D42A27DB-BD31-4B8C-83A1-F6EECF244321}">
                    <p14:modId xmlns:p14="http://schemas.microsoft.com/office/powerpoint/2010/main" val="1294573550"/>
                  </p:ext>
                </p:extLst>
              </p:nvPr>
            </p:nvGraphicFramePr>
            <p:xfrm>
              <a:off x="-1613517" y="-857250"/>
              <a:ext cx="2286000" cy="1714500"/>
            </p:xfrm>
            <a:graphic>
              <a:graphicData uri="http://schemas.microsoft.com/office/powerpoint/2016/slidezoom">
                <pslz:sldZm>
                  <pslz:sldZmObj sldId="357" cId="3789300418">
                    <pslz:zmPr id="{605D87F6-1519-48BD-BE21-4FAF37E72BA2}" returnToParent="0" transitionDur="1000">
                      <p166:blipFill xmlns:p166="http://schemas.microsoft.com/office/powerpoint/2016/6/main">
                        <a:blip r:embed="rId7"/>
                        <a:stretch>
                          <a:fillRect/>
                        </a:stretch>
                      </p166:blipFill>
                      <p166:spPr xmlns:p166="http://schemas.microsoft.com/office/powerpoint/2016/6/main">
                        <a:xfrm>
                          <a:off x="0" y="0"/>
                          <a:ext cx="2286000" cy="1714500"/>
                        </a:xfrm>
                        <a:prstGeom prst="rect">
                          <a:avLst/>
                        </a:prstGeom>
                        <a:ln w="3175">
                          <a:solidFill>
                            <a:prstClr val="ltGray"/>
                          </a:solidFill>
                        </a:ln>
                      </p166:spPr>
                    </pslz:zmPr>
                  </pslz:sldZmObj>
                </pslz:sldZm>
              </a:graphicData>
            </a:graphic>
          </p:graphicFrame>
        </mc:Choice>
        <mc:Fallback xmlns="">
          <p:pic>
            <p:nvPicPr>
              <p:cNvPr id="3" name="Slide Zoom 2">
                <a:hlinkClick r:id="rId8" action="ppaction://hlinksldjump"/>
                <a:extLst>
                  <a:ext uri="{FF2B5EF4-FFF2-40B4-BE49-F238E27FC236}">
                    <a16:creationId xmlns:a16="http://schemas.microsoft.com/office/drawing/2014/main" id="{5B180E6D-9DC0-4845-AA60-268F3D0C153A}"/>
                  </a:ext>
                </a:extLst>
              </p:cNvPr>
              <p:cNvPicPr>
                <a:picLocks noGrp="1" noRot="1" noChangeAspect="1" noMove="1" noResize="1" noEditPoints="1" noAdjustHandles="1" noChangeArrowheads="1" noChangeShapeType="1"/>
              </p:cNvPicPr>
              <p:nvPr/>
            </p:nvPicPr>
            <p:blipFill>
              <a:blip r:embed="rId9"/>
              <a:stretch>
                <a:fillRect/>
              </a:stretch>
            </p:blipFill>
            <p:spPr>
              <a:xfrm>
                <a:off x="-1613517" y="-857250"/>
                <a:ext cx="2286000" cy="1714500"/>
              </a:xfrm>
              <a:prstGeom prst="rect">
                <a:avLst/>
              </a:prstGeom>
              <a:ln w="3175">
                <a:solidFill>
                  <a:prstClr val="ltGray"/>
                </a:solidFill>
              </a:ln>
            </p:spPr>
          </p:pic>
        </mc:Fallback>
      </mc:AlternateContent>
    </p:spTree>
    <p:extLst>
      <p:ext uri="{BB962C8B-B14F-4D97-AF65-F5344CB8AC3E}">
        <p14:creationId xmlns:p14="http://schemas.microsoft.com/office/powerpoint/2010/main" val="2756949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4</a:t>
            </a:fld>
            <a:endParaRPr lang="es-CO" dirty="0"/>
          </a:p>
        </p:txBody>
      </p:sp>
      <p:sp>
        <p:nvSpPr>
          <p:cNvPr id="11" name="9 Marcador de contenido"/>
          <p:cNvSpPr txBox="1">
            <a:spLocks/>
          </p:cNvSpPr>
          <p:nvPr/>
        </p:nvSpPr>
        <p:spPr bwMode="auto">
          <a:xfrm>
            <a:off x="392429" y="1617395"/>
            <a:ext cx="4131946"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2050" name="Picture 2" descr="http://upload.wikimedia.org/wikipedia/commons/thumb/f/fe/Gustav_Robert_Kirchhoff.jpg/200px-Gustav_Robert_Kirchhof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1123" y="1514475"/>
            <a:ext cx="1544526" cy="217778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upload.wikimedia.org/wikipedia/commons/6/69/KC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2761" y="3910012"/>
            <a:ext cx="1866900" cy="1857376"/>
          </a:xfrm>
          <a:prstGeom prst="rect">
            <a:avLst/>
          </a:prstGeom>
          <a:noFill/>
          <a:extLst>
            <a:ext uri="{909E8E84-426E-40DD-AFC4-6F175D3DCCD1}">
              <a14:hiddenFill xmlns:a14="http://schemas.microsoft.com/office/drawing/2010/main">
                <a:solidFill>
                  <a:srgbClr val="FFFFFF"/>
                </a:solidFill>
              </a14:hiddenFill>
            </a:ext>
          </a:extLst>
        </p:spPr>
      </p:pic>
      <p:sp>
        <p:nvSpPr>
          <p:cNvPr id="8"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0" name="9 Marcador de contenido"/>
          <p:cNvSpPr txBox="1">
            <a:spLocks/>
          </p:cNvSpPr>
          <p:nvPr/>
        </p:nvSpPr>
        <p:spPr bwMode="auto">
          <a:xfrm>
            <a:off x="392429" y="1617395"/>
            <a:ext cx="4912996"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latin typeface="+mn-lt"/>
              <a:cs typeface="+mn-cs"/>
            </a:endParaRPr>
          </a:p>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latin typeface="+mn-lt"/>
                <a:cs typeface="+mn-cs"/>
              </a:rPr>
              <a:t>In the 19th century </a:t>
            </a:r>
            <a:r>
              <a:rPr lang="en-US" dirty="0">
                <a:solidFill>
                  <a:srgbClr val="FF0000"/>
                </a:solidFill>
                <a:latin typeface="+mn-lt"/>
                <a:cs typeface="+mn-cs"/>
              </a:rPr>
              <a:t>Gustav Kirchhoff </a:t>
            </a:r>
            <a:r>
              <a:rPr lang="en-US" dirty="0">
                <a:latin typeface="+mn-lt"/>
                <a:cs typeface="+mn-cs"/>
              </a:rPr>
              <a:t>initiated the theory of electrical networks.</a:t>
            </a:r>
          </a:p>
          <a:p>
            <a:pPr marL="285750" indent="-285750">
              <a:spcBef>
                <a:spcPct val="20000"/>
              </a:spcBef>
              <a:buFont typeface="Arial" pitchFamily="34" charset="0"/>
              <a:buChar char="•"/>
            </a:pPr>
            <a:r>
              <a:rPr lang="en-US" dirty="0">
                <a:latin typeface="+mn-lt"/>
                <a:cs typeface="+mn-cs"/>
              </a:rPr>
              <a:t>Kirchhoff was the first person who defined the </a:t>
            </a:r>
            <a:r>
              <a:rPr lang="en-US" dirty="0">
                <a:solidFill>
                  <a:srgbClr val="FF0000"/>
                </a:solidFill>
                <a:latin typeface="+mn-lt"/>
                <a:cs typeface="+mn-cs"/>
              </a:rPr>
              <a:t> flow conservation equations</a:t>
            </a:r>
            <a:r>
              <a:rPr lang="en-US" dirty="0">
                <a:latin typeface="+mn-lt"/>
                <a:cs typeface="+mn-cs"/>
              </a:rPr>
              <a:t>, one of the milestones of network flow theory.</a:t>
            </a: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After the invention of the telephone by Alexander Graham Bell in the 19th century the resulting applications gave the network analysis a great stimulus</a:t>
            </a:r>
          </a:p>
          <a:p>
            <a:pPr marL="285750" indent="-285750">
              <a:spcBef>
                <a:spcPct val="20000"/>
              </a:spcBef>
              <a:buFont typeface="Arial" pitchFamily="34" charset="0"/>
              <a:buChar char="•"/>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3415570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ure_Quantum_matrix.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859" y="1041802"/>
            <a:ext cx="8795728" cy="4009164"/>
          </a:xfrm>
          <a:prstGeom prst="rect">
            <a:avLst/>
          </a:prstGeom>
        </p:spPr>
      </p:pic>
      <p:sp>
        <p:nvSpPr>
          <p:cNvPr id="5" name="TextBox 4"/>
          <p:cNvSpPr txBox="1"/>
          <p:nvPr/>
        </p:nvSpPr>
        <p:spPr>
          <a:xfrm>
            <a:off x="2783416" y="275167"/>
            <a:ext cx="3619175" cy="523220"/>
          </a:xfrm>
          <a:prstGeom prst="rect">
            <a:avLst/>
          </a:prstGeom>
          <a:noFill/>
        </p:spPr>
        <p:txBody>
          <a:bodyPr wrap="none" rtlCol="0">
            <a:spAutoFit/>
          </a:bodyPr>
          <a:lstStyle/>
          <a:p>
            <a:r>
              <a:rPr lang="en-US" sz="2800" b="1" dirty="0"/>
              <a:t>Comparing distances </a:t>
            </a:r>
            <a:r>
              <a:rPr lang="is-IS" sz="2800" b="1" dirty="0"/>
              <a:t>…</a:t>
            </a:r>
            <a:endParaRPr lang="en-US" sz="2800" b="1" dirty="0"/>
          </a:p>
        </p:txBody>
      </p:sp>
      <p:sp>
        <p:nvSpPr>
          <p:cNvPr id="6" name="TextBox 5"/>
          <p:cNvSpPr txBox="1"/>
          <p:nvPr/>
        </p:nvSpPr>
        <p:spPr>
          <a:xfrm>
            <a:off x="1513415" y="5091720"/>
            <a:ext cx="736099" cy="369332"/>
          </a:xfrm>
          <a:prstGeom prst="rect">
            <a:avLst/>
          </a:prstGeom>
          <a:noFill/>
        </p:spPr>
        <p:txBody>
          <a:bodyPr wrap="none" rtlCol="0">
            <a:spAutoFit/>
          </a:bodyPr>
          <a:lstStyle/>
          <a:p>
            <a:r>
              <a:rPr lang="en-US" dirty="0"/>
              <a:t>Our D</a:t>
            </a:r>
          </a:p>
        </p:txBody>
      </p:sp>
      <p:sp>
        <p:nvSpPr>
          <p:cNvPr id="7" name="TextBox 6"/>
          <p:cNvSpPr txBox="1"/>
          <p:nvPr/>
        </p:nvSpPr>
        <p:spPr>
          <a:xfrm>
            <a:off x="4154652" y="5137886"/>
            <a:ext cx="1184940" cy="646331"/>
          </a:xfrm>
          <a:prstGeom prst="rect">
            <a:avLst/>
          </a:prstGeom>
          <a:noFill/>
        </p:spPr>
        <p:txBody>
          <a:bodyPr wrap="none" rtlCol="0">
            <a:spAutoFit/>
          </a:bodyPr>
          <a:lstStyle/>
          <a:p>
            <a:r>
              <a:rPr lang="en-US" dirty="0"/>
              <a:t>Graph edit </a:t>
            </a:r>
          </a:p>
          <a:p>
            <a:r>
              <a:rPr lang="en-US" dirty="0"/>
              <a:t>  distance</a:t>
            </a:r>
          </a:p>
        </p:txBody>
      </p:sp>
      <p:sp>
        <p:nvSpPr>
          <p:cNvPr id="8" name="TextBox 7"/>
          <p:cNvSpPr txBox="1"/>
          <p:nvPr/>
        </p:nvSpPr>
        <p:spPr>
          <a:xfrm>
            <a:off x="6735237" y="5175418"/>
            <a:ext cx="1714945" cy="646331"/>
          </a:xfrm>
          <a:prstGeom prst="rect">
            <a:avLst/>
          </a:prstGeom>
          <a:noFill/>
        </p:spPr>
        <p:txBody>
          <a:bodyPr wrap="none" rtlCol="0">
            <a:spAutoFit/>
          </a:bodyPr>
          <a:lstStyle/>
          <a:p>
            <a:r>
              <a:rPr lang="en-US" dirty="0"/>
              <a:t>      Quantum  </a:t>
            </a:r>
          </a:p>
          <a:p>
            <a:r>
              <a:rPr lang="en-US" dirty="0"/>
              <a:t>Jensen-Shannon</a:t>
            </a:r>
          </a:p>
        </p:txBody>
      </p:sp>
      <p:sp>
        <p:nvSpPr>
          <p:cNvPr id="9" name="Rectangle 8"/>
          <p:cNvSpPr/>
          <p:nvPr/>
        </p:nvSpPr>
        <p:spPr>
          <a:xfrm>
            <a:off x="1855087" y="5873381"/>
            <a:ext cx="8700473" cy="646331"/>
          </a:xfrm>
          <a:prstGeom prst="rect">
            <a:avLst/>
          </a:prstGeom>
        </p:spPr>
        <p:txBody>
          <a:bodyPr wrap="square">
            <a:spAutoFit/>
          </a:bodyPr>
          <a:lstStyle/>
          <a:p>
            <a:r>
              <a:rPr lang="en-US" dirty="0"/>
              <a:t>Only our new distance captures the topological role of the elements in the </a:t>
            </a:r>
          </a:p>
          <a:p>
            <a:r>
              <a:rPr lang="en-US" dirty="0"/>
              <a:t>network, quantifying their presence or absence adequately.</a:t>
            </a:r>
          </a:p>
        </p:txBody>
      </p:sp>
    </p:spTree>
    <p:extLst>
      <p:ext uri="{BB962C8B-B14F-4D97-AF65-F5344CB8AC3E}">
        <p14:creationId xmlns:p14="http://schemas.microsoft.com/office/powerpoint/2010/main" val="37893004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221"/>
            <a:ext cx="8229600" cy="1143000"/>
          </a:xfrm>
        </p:spPr>
        <p:txBody>
          <a:bodyPr/>
          <a:lstStyle/>
          <a:p>
            <a:r>
              <a:rPr lang="en-US" dirty="0"/>
              <a:t>Diversity Measure</a:t>
            </a:r>
          </a:p>
        </p:txBody>
      </p:sp>
      <p:sp>
        <p:nvSpPr>
          <p:cNvPr id="3" name="Content Placeholder 2"/>
          <p:cNvSpPr>
            <a:spLocks noGrp="1"/>
          </p:cNvSpPr>
          <p:nvPr>
            <p:ph idx="1"/>
          </p:nvPr>
        </p:nvSpPr>
        <p:spPr>
          <a:xfrm>
            <a:off x="383117" y="764117"/>
            <a:ext cx="8549216" cy="4525963"/>
          </a:xfrm>
        </p:spPr>
        <p:txBody>
          <a:bodyPr/>
          <a:lstStyle/>
          <a:p>
            <a:endParaRPr lang="en-US" sz="2400" dirty="0"/>
          </a:p>
          <a:p>
            <a:r>
              <a:rPr lang="en-US" sz="2400" dirty="0">
                <a:solidFill>
                  <a:srgbClr val="FF0000"/>
                </a:solidFill>
              </a:rPr>
              <a:t>The diversity of a system is defined by the distances between its elements: the larger the distances, the more diverse the system is</a:t>
            </a:r>
            <a:r>
              <a:rPr lang="en-US" sz="2400" dirty="0"/>
              <a:t>.</a:t>
            </a:r>
          </a:p>
          <a:p>
            <a:r>
              <a:rPr lang="en-US" sz="2400" dirty="0"/>
              <a:t>The distance between the element              and the set    ,</a:t>
            </a:r>
          </a:p>
          <a:p>
            <a:pPr marL="0" indent="0">
              <a:buNone/>
            </a:pPr>
            <a:r>
              <a:rPr lang="en-US" sz="2400" dirty="0"/>
              <a:t>     is the smallest distance between    and any of the elements in    :</a:t>
            </a:r>
          </a:p>
          <a:p>
            <a:endParaRPr lang="en-US" dirty="0"/>
          </a:p>
          <a:p>
            <a:endParaRPr lang="en-US" dirty="0"/>
          </a:p>
          <a:p>
            <a:r>
              <a:rPr lang="en-US" sz="2400" dirty="0"/>
              <a:t>Diversity                         is defined recursively:</a:t>
            </a:r>
          </a:p>
          <a:p>
            <a:endParaRPr lang="en-US" dirty="0"/>
          </a:p>
          <a:p>
            <a:endParaRPr lang="en-US" dirty="0"/>
          </a:p>
        </p:txBody>
      </p:sp>
      <p:pic>
        <p:nvPicPr>
          <p:cNvPr id="4" name="Picture 3"/>
          <p:cNvPicPr>
            <a:picLocks noChangeAspect="1"/>
          </p:cNvPicPr>
          <p:nvPr/>
        </p:nvPicPr>
        <p:blipFill>
          <a:blip r:embed="rId2"/>
          <a:stretch>
            <a:fillRect/>
          </a:stretch>
        </p:blipFill>
        <p:spPr>
          <a:xfrm>
            <a:off x="4594698" y="2093746"/>
            <a:ext cx="810683" cy="329929"/>
          </a:xfrm>
          <a:prstGeom prst="rect">
            <a:avLst/>
          </a:prstGeom>
        </p:spPr>
      </p:pic>
      <p:pic>
        <p:nvPicPr>
          <p:cNvPr id="5" name="Picture 4"/>
          <p:cNvPicPr>
            <a:picLocks noChangeAspect="1"/>
          </p:cNvPicPr>
          <p:nvPr/>
        </p:nvPicPr>
        <p:blipFill>
          <a:blip r:embed="rId3"/>
          <a:stretch>
            <a:fillRect/>
          </a:stretch>
        </p:blipFill>
        <p:spPr>
          <a:xfrm>
            <a:off x="6716183" y="2129728"/>
            <a:ext cx="205317" cy="241024"/>
          </a:xfrm>
          <a:prstGeom prst="rect">
            <a:avLst/>
          </a:prstGeom>
        </p:spPr>
      </p:pic>
      <p:pic>
        <p:nvPicPr>
          <p:cNvPr id="6" name="Picture 5"/>
          <p:cNvPicPr>
            <a:picLocks noChangeAspect="1"/>
          </p:cNvPicPr>
          <p:nvPr/>
        </p:nvPicPr>
        <p:blipFill>
          <a:blip r:embed="rId4"/>
          <a:stretch>
            <a:fillRect/>
          </a:stretch>
        </p:blipFill>
        <p:spPr>
          <a:xfrm>
            <a:off x="7086600" y="2105623"/>
            <a:ext cx="944033" cy="306173"/>
          </a:xfrm>
          <a:prstGeom prst="rect">
            <a:avLst/>
          </a:prstGeom>
        </p:spPr>
      </p:pic>
      <p:pic>
        <p:nvPicPr>
          <p:cNvPr id="7" name="Picture 6"/>
          <p:cNvPicPr>
            <a:picLocks noChangeAspect="1"/>
          </p:cNvPicPr>
          <p:nvPr/>
        </p:nvPicPr>
        <p:blipFill>
          <a:blip r:embed="rId5"/>
          <a:stretch>
            <a:fillRect/>
          </a:stretch>
        </p:blipFill>
        <p:spPr>
          <a:xfrm>
            <a:off x="4323875" y="2590342"/>
            <a:ext cx="178749" cy="272828"/>
          </a:xfrm>
          <a:prstGeom prst="rect">
            <a:avLst/>
          </a:prstGeom>
        </p:spPr>
      </p:pic>
      <p:pic>
        <p:nvPicPr>
          <p:cNvPr id="8" name="Picture 7"/>
          <p:cNvPicPr>
            <a:picLocks noChangeAspect="1"/>
          </p:cNvPicPr>
          <p:nvPr/>
        </p:nvPicPr>
        <p:blipFill>
          <a:blip r:embed="rId6"/>
          <a:stretch>
            <a:fillRect/>
          </a:stretch>
        </p:blipFill>
        <p:spPr>
          <a:xfrm>
            <a:off x="7558616" y="2573629"/>
            <a:ext cx="194733" cy="228600"/>
          </a:xfrm>
          <a:prstGeom prst="rect">
            <a:avLst/>
          </a:prstGeom>
        </p:spPr>
      </p:pic>
      <p:pic>
        <p:nvPicPr>
          <p:cNvPr id="9" name="Picture 8"/>
          <p:cNvPicPr>
            <a:picLocks noChangeAspect="1"/>
          </p:cNvPicPr>
          <p:nvPr/>
        </p:nvPicPr>
        <p:blipFill>
          <a:blip r:embed="rId7"/>
          <a:stretch>
            <a:fillRect/>
          </a:stretch>
        </p:blipFill>
        <p:spPr>
          <a:xfrm>
            <a:off x="1600200" y="3110505"/>
            <a:ext cx="5016500" cy="441930"/>
          </a:xfrm>
          <a:prstGeom prst="rect">
            <a:avLst/>
          </a:prstGeom>
        </p:spPr>
      </p:pic>
      <p:pic>
        <p:nvPicPr>
          <p:cNvPr id="10" name="Picture 9"/>
          <p:cNvPicPr>
            <a:picLocks noChangeAspect="1"/>
          </p:cNvPicPr>
          <p:nvPr/>
        </p:nvPicPr>
        <p:blipFill>
          <a:blip r:embed="rId8"/>
          <a:stretch>
            <a:fillRect/>
          </a:stretch>
        </p:blipFill>
        <p:spPr>
          <a:xfrm>
            <a:off x="1028700" y="4599344"/>
            <a:ext cx="7258050" cy="400220"/>
          </a:xfrm>
          <a:prstGeom prst="rect">
            <a:avLst/>
          </a:prstGeom>
        </p:spPr>
      </p:pic>
      <p:pic>
        <p:nvPicPr>
          <p:cNvPr id="12" name="Picture 11"/>
          <p:cNvPicPr>
            <a:picLocks noChangeAspect="1"/>
          </p:cNvPicPr>
          <p:nvPr/>
        </p:nvPicPr>
        <p:blipFill>
          <a:blip r:embed="rId9"/>
          <a:stretch>
            <a:fillRect/>
          </a:stretch>
        </p:blipFill>
        <p:spPr>
          <a:xfrm>
            <a:off x="1905000" y="3906983"/>
            <a:ext cx="1447800" cy="332282"/>
          </a:xfrm>
          <a:prstGeom prst="rect">
            <a:avLst/>
          </a:prstGeom>
        </p:spPr>
      </p:pic>
    </p:spTree>
    <p:extLst>
      <p:ext uri="{BB962C8B-B14F-4D97-AF65-F5344CB8AC3E}">
        <p14:creationId xmlns:p14="http://schemas.microsoft.com/office/powerpoint/2010/main" val="10409902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ure_diversity.ai"/>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2916" y="958383"/>
            <a:ext cx="6413500" cy="4607679"/>
          </a:xfrm>
          <a:prstGeom prst="rect">
            <a:avLst/>
          </a:prstGeom>
        </p:spPr>
      </p:pic>
      <p:sp>
        <p:nvSpPr>
          <p:cNvPr id="6" name="TextBox 5"/>
          <p:cNvSpPr txBox="1"/>
          <p:nvPr/>
        </p:nvSpPr>
        <p:spPr>
          <a:xfrm>
            <a:off x="2514600" y="5686979"/>
            <a:ext cx="6525504" cy="923330"/>
          </a:xfrm>
          <a:prstGeom prst="rect">
            <a:avLst/>
          </a:prstGeom>
          <a:noFill/>
        </p:spPr>
        <p:txBody>
          <a:bodyPr wrap="none" rtlCol="0">
            <a:spAutoFit/>
          </a:bodyPr>
          <a:lstStyle/>
          <a:p>
            <a:r>
              <a:rPr lang="en-US" b="1" dirty="0"/>
              <a:t>Diversity ordering O(S): </a:t>
            </a:r>
            <a:r>
              <a:rPr lang="en-US" dirty="0"/>
              <a:t>order of layers depending of their contribution </a:t>
            </a:r>
          </a:p>
          <a:p>
            <a:r>
              <a:rPr lang="en-US" dirty="0"/>
              <a:t>to global diversity(from less to more contribution).</a:t>
            </a:r>
          </a:p>
          <a:p>
            <a:endParaRPr lang="en-US" dirty="0"/>
          </a:p>
        </p:txBody>
      </p:sp>
      <p:sp>
        <p:nvSpPr>
          <p:cNvPr id="7" name="TextBox 6"/>
          <p:cNvSpPr txBox="1"/>
          <p:nvPr/>
        </p:nvSpPr>
        <p:spPr>
          <a:xfrm>
            <a:off x="1058333" y="355084"/>
            <a:ext cx="7219094" cy="400110"/>
          </a:xfrm>
          <a:prstGeom prst="rect">
            <a:avLst/>
          </a:prstGeom>
          <a:noFill/>
        </p:spPr>
        <p:txBody>
          <a:bodyPr wrap="none" rtlCol="0">
            <a:spAutoFit/>
          </a:bodyPr>
          <a:lstStyle/>
          <a:p>
            <a:r>
              <a:rPr lang="en-US" sz="2000" b="1" dirty="0"/>
              <a:t>Variation of the global diversity value when adding different links.</a:t>
            </a:r>
          </a:p>
        </p:txBody>
      </p:sp>
    </p:spTree>
    <p:extLst>
      <p:ext uri="{BB962C8B-B14F-4D97-AF65-F5344CB8AC3E}">
        <p14:creationId xmlns:p14="http://schemas.microsoft.com/office/powerpoint/2010/main" val="4973925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635750" y="3581955"/>
            <a:ext cx="3090334" cy="2831544"/>
          </a:xfrm>
          <a:prstGeom prst="rect">
            <a:avLst/>
          </a:prstGeom>
          <a:noFill/>
        </p:spPr>
        <p:txBody>
          <a:bodyPr wrap="square" rtlCol="0">
            <a:spAutoFit/>
          </a:bodyPr>
          <a:lstStyle/>
          <a:p>
            <a:r>
              <a:rPr lang="en-US" sz="1600" b="1" dirty="0"/>
              <a:t>O(Star Alliance): </a:t>
            </a:r>
          </a:p>
          <a:p>
            <a:r>
              <a:rPr lang="en-US" sz="1600" dirty="0"/>
              <a:t>Brussels Airlines (BEL),</a:t>
            </a:r>
          </a:p>
          <a:p>
            <a:r>
              <a:rPr lang="en-US" sz="1600" dirty="0"/>
              <a:t>Swiss Air (SWR), </a:t>
            </a:r>
          </a:p>
          <a:p>
            <a:r>
              <a:rPr lang="en-US" sz="1600" dirty="0"/>
              <a:t>Polish Airlines (LOT),</a:t>
            </a:r>
          </a:p>
          <a:p>
            <a:r>
              <a:rPr lang="en-US" sz="1600" dirty="0"/>
              <a:t>Air Portugal (TAP),</a:t>
            </a:r>
          </a:p>
          <a:p>
            <a:r>
              <a:rPr lang="en-US" sz="1600" dirty="0"/>
              <a:t>Aegean Airlines (AEE), </a:t>
            </a:r>
          </a:p>
          <a:p>
            <a:r>
              <a:rPr lang="en-US" sz="1600" dirty="0"/>
              <a:t>Austrian Airlines (AUA), </a:t>
            </a:r>
          </a:p>
          <a:p>
            <a:r>
              <a:rPr lang="en-US" sz="1600" dirty="0"/>
              <a:t>Scandinavian Airlines (SAS), </a:t>
            </a:r>
          </a:p>
          <a:p>
            <a:r>
              <a:rPr lang="en-US" sz="1600" dirty="0"/>
              <a:t>Turkish Airlines (THY), </a:t>
            </a:r>
          </a:p>
          <a:p>
            <a:r>
              <a:rPr lang="en-US" sz="1600" dirty="0"/>
              <a:t>Lufthansa (DLH).</a:t>
            </a:r>
          </a:p>
          <a:p>
            <a:endParaRPr lang="en-US" dirty="0"/>
          </a:p>
        </p:txBody>
      </p:sp>
      <p:pic>
        <p:nvPicPr>
          <p:cNvPr id="8" name="Picture 7" descr="starAlliance_2.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898" y="452301"/>
            <a:ext cx="5850870" cy="6338442"/>
          </a:xfrm>
          <a:prstGeom prst="rect">
            <a:avLst/>
          </a:prstGeom>
        </p:spPr>
      </p:pic>
      <p:sp>
        <p:nvSpPr>
          <p:cNvPr id="9" name="TextBox 8"/>
          <p:cNvSpPr txBox="1"/>
          <p:nvPr/>
        </p:nvSpPr>
        <p:spPr>
          <a:xfrm>
            <a:off x="1347720" y="137884"/>
            <a:ext cx="7955034" cy="369332"/>
          </a:xfrm>
          <a:prstGeom prst="rect">
            <a:avLst/>
          </a:prstGeom>
          <a:noFill/>
        </p:spPr>
        <p:txBody>
          <a:bodyPr wrap="square" rtlCol="0">
            <a:spAutoFit/>
          </a:bodyPr>
          <a:lstStyle/>
          <a:p>
            <a:r>
              <a:rPr lang="en-US" b="1" dirty="0"/>
              <a:t>Global diversity of the European Air Transportation Network (ATN).</a:t>
            </a:r>
          </a:p>
        </p:txBody>
      </p:sp>
    </p:spTree>
    <p:extLst>
      <p:ext uri="{BB962C8B-B14F-4D97-AF65-F5344CB8AC3E}">
        <p14:creationId xmlns:p14="http://schemas.microsoft.com/office/powerpoint/2010/main" val="35454136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Results</a:t>
            </a:r>
          </a:p>
        </p:txBody>
      </p:sp>
      <p:sp>
        <p:nvSpPr>
          <p:cNvPr id="3" name="Content Placeholder 2"/>
          <p:cNvSpPr>
            <a:spLocks noGrp="1"/>
          </p:cNvSpPr>
          <p:nvPr>
            <p:ph idx="1"/>
          </p:nvPr>
        </p:nvSpPr>
        <p:spPr>
          <a:xfrm>
            <a:off x="457200" y="1208617"/>
            <a:ext cx="8229600" cy="4525963"/>
          </a:xfrm>
        </p:spPr>
        <p:txBody>
          <a:bodyPr>
            <a:normAutofit fontScale="85000" lnSpcReduction="20000"/>
          </a:bodyPr>
          <a:lstStyle/>
          <a:p>
            <a:endParaRPr lang="en-US" dirty="0">
              <a:latin typeface="Wingdings"/>
            </a:endParaRPr>
          </a:p>
          <a:p>
            <a:r>
              <a:rPr lang="en-US" dirty="0"/>
              <a:t>New distance between unweighted labelled graphs.</a:t>
            </a:r>
          </a:p>
          <a:p>
            <a:endParaRPr lang="en-US" dirty="0"/>
          </a:p>
          <a:p>
            <a:r>
              <a:rPr lang="en-US" dirty="0"/>
              <a:t>Used to define the diversity of the connectivity paths of a node in the different layers, and the diversity of the connectivity paths of the whole set of layers.</a:t>
            </a:r>
          </a:p>
          <a:p>
            <a:endParaRPr lang="en-US" dirty="0"/>
          </a:p>
          <a:p>
            <a:r>
              <a:rPr lang="en-US" dirty="0"/>
              <a:t>Analysis of air alliances reveals which airlines, when joining an alliance, optimally increase the diversity, bringing new routes while minimizing overlapping ones; and which ones, when leaving the alliance, less compromise the diversity of the routes offered by the alliance.</a:t>
            </a:r>
          </a:p>
          <a:p>
            <a:endParaRPr lang="en-US" dirty="0"/>
          </a:p>
          <a:p>
            <a:r>
              <a:rPr lang="en-US" dirty="0"/>
              <a:t>Other applications: Carpi et al, </a:t>
            </a:r>
            <a:r>
              <a:rPr lang="en-US" b="1" dirty="0"/>
              <a:t>Nature Sci. Reports </a:t>
            </a:r>
            <a:r>
              <a:rPr lang="en-US" dirty="0"/>
              <a:t>9, 4511 (2019) </a:t>
            </a:r>
            <a:r>
              <a:rPr lang="en-US" dirty="0">
                <a:hlinkClick r:id="rId2"/>
              </a:rPr>
              <a:t>https://www.nature.com/articles/s41598-019-38869-0</a:t>
            </a:r>
            <a:endParaRPr lang="en-US" dirty="0"/>
          </a:p>
        </p:txBody>
      </p:sp>
    </p:spTree>
    <p:extLst>
      <p:ext uri="{BB962C8B-B14F-4D97-AF65-F5344CB8AC3E}">
        <p14:creationId xmlns:p14="http://schemas.microsoft.com/office/powerpoint/2010/main" val="2553686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314449" y="990353"/>
            <a:ext cx="6515100" cy="440752"/>
            <a:chOff x="228600" y="224969"/>
            <a:chExt cx="8686800" cy="587669"/>
          </a:xfrm>
        </p:grpSpPr>
        <p:cxnSp>
          <p:nvCxnSpPr>
            <p:cNvPr id="10" name="直接连接符 9"/>
            <p:cNvCxnSpPr/>
            <p:nvPr/>
          </p:nvCxnSpPr>
          <p:spPr bwMode="auto">
            <a:xfrm>
              <a:off x="228600" y="578758"/>
              <a:ext cx="8686800" cy="0"/>
            </a:xfrm>
            <a:prstGeom prst="line">
              <a:avLst/>
            </a:prstGeom>
            <a:solidFill>
              <a:schemeClr val="accent1"/>
            </a:solidFill>
            <a:ln w="57150" cap="flat" cmpd="sng" algn="ctr">
              <a:solidFill>
                <a:srgbClr val="BF0D2A"/>
              </a:solidFill>
              <a:prstDash val="solid"/>
              <a:round/>
              <a:headEnd type="none" w="med" len="med"/>
              <a:tailEnd type="none" w="med" len="med"/>
            </a:ln>
            <a:effectLst/>
          </p:spPr>
        </p:cxnSp>
        <p:sp>
          <p:nvSpPr>
            <p:cNvPr id="11" name="圆角矩形 10"/>
            <p:cNvSpPr/>
            <p:nvPr/>
          </p:nvSpPr>
          <p:spPr bwMode="auto">
            <a:xfrm>
              <a:off x="5197642" y="224969"/>
              <a:ext cx="3629293" cy="587669"/>
            </a:xfrm>
            <a:prstGeom prst="roundRect">
              <a:avLst/>
            </a:prstGeom>
            <a:solidFill>
              <a:schemeClr val="bg1"/>
            </a:solidFill>
            <a:ln w="57150" cap="flat" cmpd="sng" algn="ctr">
              <a:solidFill>
                <a:srgbClr val="BF0D2A"/>
              </a:solidFill>
              <a:prstDash val="solid"/>
              <a:round/>
              <a:headEnd type="none" w="med" len="med"/>
              <a:tailEnd type="none" w="med" len="med"/>
            </a:ln>
            <a:effectLst/>
            <a:scene3d>
              <a:camera prst="orthographicFront"/>
              <a:lightRig rig="threePt" dir="t"/>
            </a:scene3d>
            <a:sp3d>
              <a:bevelT/>
            </a:sp3d>
          </p:spPr>
          <p:txBody>
            <a:bodyPr vert="horz" wrap="square" lIns="68580" tIns="34290" rIns="68580" bIns="34290" numCol="1" rtlCol="0" anchor="ctr" anchorCtr="0" compatLnSpc="1">
              <a:prstTxWarp prst="textNoShape">
                <a:avLst/>
              </a:prstTxWarp>
            </a:bodyPr>
            <a:lstStyle/>
            <a:p>
              <a:pPr algn="ctr" eaLnBrk="0" fontAlgn="base" hangingPunct="0">
                <a:spcBef>
                  <a:spcPct val="0"/>
                </a:spcBef>
                <a:spcAft>
                  <a:spcPct val="0"/>
                </a:spcAft>
              </a:pPr>
              <a:r>
                <a:rPr lang="en-US" altLang="zh-CN" b="1" dirty="0">
                  <a:latin typeface="Times New Roman" panose="02020603050405020304" pitchFamily="18" charset="0"/>
                  <a:cs typeface="Times New Roman" panose="02020603050405020304" pitchFamily="18" charset="0"/>
                </a:rPr>
                <a:t>Future Vision</a:t>
              </a:r>
              <a:endParaRPr lang="zh-CN" altLang="en-US" b="1" dirty="0">
                <a:latin typeface="Times New Roman" panose="02020603050405020304" pitchFamily="18" charset="0"/>
                <a:cs typeface="Times New Roman" panose="02020603050405020304" pitchFamily="18" charset="0"/>
              </a:endParaRPr>
            </a:p>
          </p:txBody>
        </p:sp>
      </p:grpSp>
      <p:sp>
        <p:nvSpPr>
          <p:cNvPr id="21" name="Rectangle 20"/>
          <p:cNvSpPr/>
          <p:nvPr/>
        </p:nvSpPr>
        <p:spPr>
          <a:xfrm>
            <a:off x="1242260" y="1762881"/>
            <a:ext cx="7002380" cy="369332"/>
          </a:xfrm>
          <a:prstGeom prst="rect">
            <a:avLst/>
          </a:prstGeom>
        </p:spPr>
        <p:txBody>
          <a:bodyPr wrap="square">
            <a:spAutoFit/>
          </a:bodyPr>
          <a:lstStyle/>
          <a:p>
            <a:r>
              <a:rPr lang="en-US" altLang="zh-CN" dirty="0">
                <a:solidFill>
                  <a:srgbClr val="000000"/>
                </a:solidFill>
                <a:latin typeface="Times" panose="02020603050405020304" pitchFamily="18" charset="0"/>
                <a:cs typeface="Times" panose="02020603050405020304" pitchFamily="18" charset="0"/>
              </a:rPr>
              <a:t>From Independent Operation to Multi-layer Interdependent Networks</a:t>
            </a:r>
            <a:endParaRPr lang="zh-CN" altLang="en-US" dirty="0">
              <a:latin typeface="Times" panose="02020603050405020304" pitchFamily="18" charset="0"/>
              <a:cs typeface="Times" panose="02020603050405020304" pitchFamily="18" charset="0"/>
            </a:endParaRPr>
          </a:p>
        </p:txBody>
      </p:sp>
      <p:pic>
        <p:nvPicPr>
          <p:cNvPr id="3" name="Picture 2"/>
          <p:cNvPicPr>
            <a:picLocks noChangeAspect="1"/>
          </p:cNvPicPr>
          <p:nvPr/>
        </p:nvPicPr>
        <p:blipFill>
          <a:blip r:embed="rId3"/>
          <a:stretch>
            <a:fillRect/>
          </a:stretch>
        </p:blipFill>
        <p:spPr>
          <a:xfrm>
            <a:off x="2222302" y="2199439"/>
            <a:ext cx="4699397" cy="2843955"/>
          </a:xfrm>
          <a:prstGeom prst="rect">
            <a:avLst/>
          </a:prstGeom>
        </p:spPr>
      </p:pic>
    </p:spTree>
    <p:extLst>
      <p:ext uri="{BB962C8B-B14F-4D97-AF65-F5344CB8AC3E}">
        <p14:creationId xmlns:p14="http://schemas.microsoft.com/office/powerpoint/2010/main" val="31267423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27165" y="1348186"/>
            <a:ext cx="4944194" cy="4634516"/>
          </a:xfrm>
        </p:spPr>
      </p:pic>
      <p:sp>
        <p:nvSpPr>
          <p:cNvPr id="7" name="Content Placeholder 2"/>
          <p:cNvSpPr txBox="1">
            <a:spLocks/>
          </p:cNvSpPr>
          <p:nvPr/>
        </p:nvSpPr>
        <p:spPr>
          <a:xfrm rot="19692259">
            <a:off x="1936075" y="1484274"/>
            <a:ext cx="2523895" cy="486194"/>
          </a:xfrm>
          <a:prstGeom prst="rect">
            <a:avLst/>
          </a:prstGeom>
        </p:spPr>
        <p:txBody>
          <a:bodyPr vert="horz" lIns="68580" tIns="34290" rIns="68580" bIns="34290" rtlCol="0">
            <a:noAutofit/>
          </a:bodyPr>
          <a:lstStyle/>
          <a:p>
            <a:pPr algn="just"/>
            <a:r>
              <a:rPr lang="en-US" altLang="zh-CN" b="1" dirty="0">
                <a:solidFill>
                  <a:srgbClr val="000000"/>
                </a:solidFill>
                <a:latin typeface="Times" panose="02020603050405020304" pitchFamily="18" charset="0"/>
                <a:cs typeface="Times" panose="02020603050405020304" pitchFamily="18" charset="0"/>
              </a:rPr>
              <a:t>Cyber-physical Systems</a:t>
            </a:r>
            <a:endParaRPr lang="en-US" altLang="zh-CN" dirty="0">
              <a:solidFill>
                <a:srgbClr val="000000"/>
              </a:solidFill>
              <a:latin typeface="Times" panose="02020603050405020304" pitchFamily="18" charset="0"/>
              <a:cs typeface="Times" panose="02020603050405020304" pitchFamily="18" charset="0"/>
            </a:endParaRPr>
          </a:p>
        </p:txBody>
      </p:sp>
      <p:sp>
        <p:nvSpPr>
          <p:cNvPr id="8" name="Content Placeholder 2"/>
          <p:cNvSpPr txBox="1">
            <a:spLocks/>
          </p:cNvSpPr>
          <p:nvPr/>
        </p:nvSpPr>
        <p:spPr>
          <a:xfrm rot="2294047">
            <a:off x="4366785" y="1338156"/>
            <a:ext cx="2100684" cy="492826"/>
          </a:xfrm>
          <a:prstGeom prst="rect">
            <a:avLst/>
          </a:prstGeom>
        </p:spPr>
        <p:txBody>
          <a:bodyPr vert="horz" lIns="68580" tIns="34290" rIns="68580" bIns="34290" rtlCol="0">
            <a:noAutofit/>
          </a:bodyPr>
          <a:lstStyle/>
          <a:p>
            <a:pPr algn="ctr"/>
            <a:r>
              <a:rPr lang="en-US" altLang="zh-CN" b="1" dirty="0">
                <a:solidFill>
                  <a:srgbClr val="000000"/>
                </a:solidFill>
                <a:latin typeface="Times" panose="02020603050405020304" pitchFamily="18" charset="0"/>
                <a:cs typeface="Times" panose="02020603050405020304" pitchFamily="18" charset="0"/>
              </a:rPr>
              <a:t>Signal and Systems</a:t>
            </a:r>
            <a:endParaRPr lang="en-US" altLang="zh-CN" dirty="0">
              <a:solidFill>
                <a:srgbClr val="000000"/>
              </a:solidFill>
              <a:latin typeface="Times" panose="02020603050405020304" pitchFamily="18" charset="0"/>
              <a:cs typeface="Times" panose="02020603050405020304" pitchFamily="18" charset="0"/>
            </a:endParaRPr>
          </a:p>
        </p:txBody>
      </p:sp>
      <p:sp>
        <p:nvSpPr>
          <p:cNvPr id="12" name="Content Placeholder 2"/>
          <p:cNvSpPr txBox="1">
            <a:spLocks/>
          </p:cNvSpPr>
          <p:nvPr/>
        </p:nvSpPr>
        <p:spPr>
          <a:xfrm rot="18999182">
            <a:off x="5296150" y="4996273"/>
            <a:ext cx="1986972" cy="492826"/>
          </a:xfrm>
          <a:prstGeom prst="rect">
            <a:avLst/>
          </a:prstGeom>
        </p:spPr>
        <p:txBody>
          <a:bodyPr vert="horz" lIns="68580" tIns="34290" rIns="68580" bIns="34290" rtlCol="0">
            <a:noAutofit/>
          </a:bodyPr>
          <a:lstStyle/>
          <a:p>
            <a:pPr algn="ctr"/>
            <a:r>
              <a:rPr lang="en-US" altLang="zh-CN" b="1" dirty="0">
                <a:solidFill>
                  <a:srgbClr val="000000"/>
                </a:solidFill>
                <a:latin typeface="Times" panose="02020603050405020304" pitchFamily="18" charset="0"/>
                <a:cs typeface="Times" panose="02020603050405020304" pitchFamily="18" charset="0"/>
              </a:rPr>
              <a:t>Transportation Networks</a:t>
            </a:r>
            <a:endParaRPr lang="en-US" altLang="zh-CN" dirty="0">
              <a:solidFill>
                <a:srgbClr val="000000"/>
              </a:solidFill>
              <a:latin typeface="Times" panose="02020603050405020304" pitchFamily="18" charset="0"/>
              <a:cs typeface="Times" panose="02020603050405020304" pitchFamily="18" charset="0"/>
            </a:endParaRPr>
          </a:p>
        </p:txBody>
      </p:sp>
      <p:sp>
        <p:nvSpPr>
          <p:cNvPr id="13" name="Content Placeholder 2"/>
          <p:cNvSpPr txBox="1">
            <a:spLocks/>
          </p:cNvSpPr>
          <p:nvPr/>
        </p:nvSpPr>
        <p:spPr>
          <a:xfrm rot="2435870">
            <a:off x="1688465" y="5086872"/>
            <a:ext cx="1986972" cy="492826"/>
          </a:xfrm>
          <a:prstGeom prst="rect">
            <a:avLst/>
          </a:prstGeom>
        </p:spPr>
        <p:txBody>
          <a:bodyPr vert="horz" lIns="68580" tIns="34290" rIns="68580" bIns="34290" rtlCol="0">
            <a:noAutofit/>
          </a:bodyPr>
          <a:lstStyle/>
          <a:p>
            <a:pPr algn="ctr"/>
            <a:r>
              <a:rPr lang="en-US" altLang="zh-CN" b="1" dirty="0">
                <a:solidFill>
                  <a:srgbClr val="000000"/>
                </a:solidFill>
                <a:latin typeface="Times" panose="02020603050405020304" pitchFamily="18" charset="0"/>
                <a:cs typeface="Times" panose="02020603050405020304" pitchFamily="18" charset="0"/>
              </a:rPr>
              <a:t>Social Welfare</a:t>
            </a:r>
            <a:endParaRPr lang="en-US" altLang="zh-CN" dirty="0">
              <a:solidFill>
                <a:srgbClr val="000000"/>
              </a:solidFill>
              <a:latin typeface="Times" panose="02020603050405020304" pitchFamily="18" charset="0"/>
              <a:cs typeface="Times" panose="02020603050405020304" pitchFamily="18" charset="0"/>
            </a:endParaRPr>
          </a:p>
        </p:txBody>
      </p:sp>
      <p:sp>
        <p:nvSpPr>
          <p:cNvPr id="14" name="Content Placeholder 2"/>
          <p:cNvSpPr txBox="1">
            <a:spLocks/>
          </p:cNvSpPr>
          <p:nvPr/>
        </p:nvSpPr>
        <p:spPr>
          <a:xfrm rot="3442877">
            <a:off x="5716135" y="2674083"/>
            <a:ext cx="2699487" cy="492826"/>
          </a:xfrm>
          <a:prstGeom prst="rect">
            <a:avLst/>
          </a:prstGeom>
        </p:spPr>
        <p:txBody>
          <a:bodyPr vert="horz" lIns="68580" tIns="34290" rIns="68580" bIns="34290" rtlCol="0">
            <a:noAutofit/>
          </a:bodyPr>
          <a:lstStyle/>
          <a:p>
            <a:pPr algn="ctr"/>
            <a:r>
              <a:rPr lang="en-US" altLang="zh-CN" b="1" dirty="0">
                <a:solidFill>
                  <a:srgbClr val="000000"/>
                </a:solidFill>
                <a:latin typeface="Times" panose="02020603050405020304" pitchFamily="18" charset="0"/>
                <a:cs typeface="Times" panose="02020603050405020304" pitchFamily="18" charset="0"/>
              </a:rPr>
              <a:t>Optimization and Control</a:t>
            </a:r>
            <a:endParaRPr lang="en-US" altLang="zh-CN" dirty="0">
              <a:solidFill>
                <a:srgbClr val="000000"/>
              </a:solidFill>
              <a:latin typeface="Times" panose="02020603050405020304" pitchFamily="18" charset="0"/>
              <a:cs typeface="Times" panose="02020603050405020304" pitchFamily="18" charset="0"/>
            </a:endParaRPr>
          </a:p>
        </p:txBody>
      </p:sp>
      <p:sp>
        <p:nvSpPr>
          <p:cNvPr id="9" name="Content Placeholder 2"/>
          <p:cNvSpPr txBox="1">
            <a:spLocks/>
          </p:cNvSpPr>
          <p:nvPr/>
        </p:nvSpPr>
        <p:spPr>
          <a:xfrm rot="5033031">
            <a:off x="786333" y="3891579"/>
            <a:ext cx="2523895" cy="486194"/>
          </a:xfrm>
          <a:prstGeom prst="rect">
            <a:avLst/>
          </a:prstGeom>
        </p:spPr>
        <p:txBody>
          <a:bodyPr vert="horz" lIns="68580" tIns="34290" rIns="68580" bIns="34290" rtlCol="0">
            <a:noAutofit/>
          </a:bodyPr>
          <a:lstStyle/>
          <a:p>
            <a:pPr algn="just"/>
            <a:r>
              <a:rPr lang="en-US" altLang="zh-CN" b="1" dirty="0">
                <a:solidFill>
                  <a:srgbClr val="000000"/>
                </a:solidFill>
                <a:latin typeface="Times" panose="02020603050405020304" pitchFamily="18" charset="0"/>
                <a:cs typeface="Times" panose="02020603050405020304" pitchFamily="18" charset="0"/>
              </a:rPr>
              <a:t>Social Networks</a:t>
            </a:r>
            <a:endParaRPr lang="en-US" altLang="zh-CN" dirty="0">
              <a:solidFill>
                <a:srgbClr val="000000"/>
              </a:solidFill>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98423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P spid="13" grpId="0"/>
      <p:bldP spid="14"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1314449" y="910708"/>
            <a:ext cx="6515100" cy="278240"/>
            <a:chOff x="228600" y="321984"/>
            <a:chExt cx="8686800" cy="370987"/>
          </a:xfrm>
        </p:grpSpPr>
        <p:cxnSp>
          <p:nvCxnSpPr>
            <p:cNvPr id="10" name="直接连接符 9"/>
            <p:cNvCxnSpPr/>
            <p:nvPr/>
          </p:nvCxnSpPr>
          <p:spPr bwMode="auto">
            <a:xfrm>
              <a:off x="228600" y="570730"/>
              <a:ext cx="8686800" cy="0"/>
            </a:xfrm>
            <a:prstGeom prst="line">
              <a:avLst/>
            </a:prstGeom>
            <a:solidFill>
              <a:schemeClr val="accent1"/>
            </a:solidFill>
            <a:ln w="57150" cap="flat" cmpd="sng" algn="ctr">
              <a:solidFill>
                <a:srgbClr val="BF0D2A"/>
              </a:solidFill>
              <a:prstDash val="solid"/>
              <a:round/>
              <a:headEnd type="none" w="med" len="med"/>
              <a:tailEnd type="none" w="med" len="med"/>
            </a:ln>
            <a:effectLst/>
          </p:spPr>
        </p:cxnSp>
        <p:sp>
          <p:nvSpPr>
            <p:cNvPr id="11" name="圆角矩形 10"/>
            <p:cNvSpPr/>
            <p:nvPr/>
          </p:nvSpPr>
          <p:spPr bwMode="auto">
            <a:xfrm>
              <a:off x="457201" y="321984"/>
              <a:ext cx="7863192" cy="370987"/>
            </a:xfrm>
            <a:prstGeom prst="roundRect">
              <a:avLst/>
            </a:prstGeom>
            <a:solidFill>
              <a:schemeClr val="bg1"/>
            </a:solidFill>
            <a:ln w="57150" cap="flat" cmpd="sng" algn="ctr">
              <a:solidFill>
                <a:srgbClr val="BF0D2A"/>
              </a:solidFill>
              <a:prstDash val="solid"/>
              <a:round/>
              <a:headEnd type="none" w="med" len="med"/>
              <a:tailEnd type="none" w="med" len="med"/>
            </a:ln>
            <a:effectLst/>
            <a:scene3d>
              <a:camera prst="orthographicFront"/>
              <a:lightRig rig="threePt" dir="t"/>
            </a:scene3d>
            <a:sp3d>
              <a:bevelT/>
            </a:sp3d>
          </p:spPr>
          <p:txBody>
            <a:bodyPr vert="horz" wrap="square" lIns="68580" tIns="34290" rIns="68580" bIns="34290" numCol="1" rtlCol="0" anchor="ctr" anchorCtr="0" compatLnSpc="1">
              <a:prstTxWarp prst="textNoShape">
                <a:avLst/>
              </a:prstTxWarp>
            </a:bodyPr>
            <a:lstStyle/>
            <a:p>
              <a:pPr algn="ctr" eaLnBrk="0" fontAlgn="base" hangingPunct="0">
                <a:spcBef>
                  <a:spcPct val="0"/>
                </a:spcBef>
                <a:spcAft>
                  <a:spcPct val="0"/>
                </a:spcAft>
              </a:pPr>
              <a:r>
                <a:rPr lang="en-US" altLang="zh-CN" b="1" dirty="0">
                  <a:latin typeface="Times New Roman" panose="02020603050405020304" pitchFamily="18" charset="0"/>
                  <a:cs typeface="Times New Roman" panose="02020603050405020304" pitchFamily="18" charset="0"/>
                </a:rPr>
                <a:t>Sustainable Interdependent Networks Book Series</a:t>
              </a:r>
              <a:endParaRPr lang="en-US" altLang="zh-CN" b="1" dirty="0">
                <a:solidFill>
                  <a:srgbClr val="0070C0"/>
                </a:solidFill>
                <a:latin typeface="Times New Roman" panose="02020603050405020304" pitchFamily="18" charset="0"/>
                <a:cs typeface="Times New Roman" panose="02020603050405020304" pitchFamily="18" charset="0"/>
              </a:endParaRPr>
            </a:p>
          </p:txBody>
        </p:sp>
      </p:grpSp>
      <p:sp>
        <p:nvSpPr>
          <p:cNvPr id="15" name="Dikdörtgen 4"/>
          <p:cNvSpPr/>
          <p:nvPr/>
        </p:nvSpPr>
        <p:spPr>
          <a:xfrm>
            <a:off x="634962" y="1420033"/>
            <a:ext cx="7599270" cy="4801314"/>
          </a:xfrm>
          <a:prstGeom prst="rect">
            <a:avLst/>
          </a:prstGeom>
        </p:spPr>
        <p:txBody>
          <a:bodyPr wrap="square">
            <a:spAutoFit/>
          </a:bodyPr>
          <a:lstStyle/>
          <a:p>
            <a:pPr lvl="2"/>
            <a:r>
              <a:rPr lang="en-US" b="1" dirty="0">
                <a:latin typeface="Times New Roman" panose="02020603050405020304" pitchFamily="18" charset="0"/>
                <a:cs typeface="Times New Roman" panose="02020603050405020304" pitchFamily="18" charset="0"/>
              </a:rPr>
              <a:t>Features:</a:t>
            </a:r>
          </a:p>
          <a:p>
            <a:pPr marL="1285875" lvl="3" indent="-257175">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Interdisciplinary Nature</a:t>
            </a:r>
          </a:p>
          <a:p>
            <a:pPr marL="1285875" lvl="3" indent="-257175">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Covering Both Theoretical and Application Aspects</a:t>
            </a:r>
          </a:p>
          <a:p>
            <a:pPr marL="1285875" lvl="3" indent="-257175">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Introducing Novel Ideas for Researchers</a:t>
            </a:r>
          </a:p>
          <a:p>
            <a:pPr marL="1285875" lvl="3" indent="-257175">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Engaging Outstanding Experts in Each Area</a:t>
            </a:r>
          </a:p>
          <a:p>
            <a:pPr marL="1285875" lvl="3" indent="-257175">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Endorsed by World-renowned Scientists</a:t>
            </a:r>
          </a:p>
          <a:p>
            <a:pPr marL="1285875" lvl="3" indent="-257175">
              <a:lnSpc>
                <a:spcPct val="150000"/>
              </a:lnSpc>
              <a:buFont typeface="Wingdings" panose="05000000000000000000" pitchFamily="2" charset="2"/>
              <a:buChar char="ü"/>
            </a:pPr>
            <a:r>
              <a:rPr lang="en-US" b="1" dirty="0">
                <a:latin typeface="Times New Roman" panose="02020603050405020304" pitchFamily="18" charset="0"/>
                <a:cs typeface="Times New Roman" panose="02020603050405020304" pitchFamily="18" charset="0"/>
              </a:rPr>
              <a:t>Bridges the Gap Between Various Disciplines</a:t>
            </a:r>
          </a:p>
          <a:p>
            <a:pPr marL="1285875" lvl="3" indent="-257175">
              <a:buFont typeface="Wingdings" panose="05000000000000000000" pitchFamily="2" charset="2"/>
              <a:buChar char="ü"/>
            </a:pPr>
            <a:endParaRPr lang="en-US" b="1" dirty="0">
              <a:latin typeface="Times New Roman" panose="02020603050405020304" pitchFamily="18" charset="0"/>
              <a:cs typeface="Times New Roman" panose="02020603050405020304" pitchFamily="18" charset="0"/>
            </a:endParaRPr>
          </a:p>
          <a:p>
            <a:pPr marL="1285875" lvl="3" indent="-257175">
              <a:buFont typeface="Wingdings" panose="05000000000000000000" pitchFamily="2" charset="2"/>
              <a:buChar char="ü"/>
            </a:pPr>
            <a:endParaRPr lang="en-US" b="1" dirty="0">
              <a:latin typeface="Times New Roman" panose="02020603050405020304" pitchFamily="18" charset="0"/>
              <a:cs typeface="Times New Roman" panose="02020603050405020304" pitchFamily="18" charset="0"/>
            </a:endParaRPr>
          </a:p>
          <a:p>
            <a:pPr marL="1285875" lvl="3" indent="-257175">
              <a:buFont typeface="Wingdings" panose="05000000000000000000" pitchFamily="2" charset="2"/>
              <a:buChar char="ü"/>
            </a:pPr>
            <a:endParaRPr lang="en-US" b="1" dirty="0">
              <a:latin typeface="Times New Roman" panose="02020603050405020304" pitchFamily="18" charset="0"/>
              <a:cs typeface="Times New Roman" panose="02020603050405020304" pitchFamily="18" charset="0"/>
            </a:endParaRPr>
          </a:p>
          <a:p>
            <a:pPr marL="1285875" lvl="3" indent="-257175">
              <a:buFont typeface="Wingdings" panose="05000000000000000000" pitchFamily="2" charset="2"/>
              <a:buChar char="ü"/>
            </a:pPr>
            <a:endParaRPr lang="en-US" b="1" dirty="0">
              <a:latin typeface="Times New Roman" panose="02020603050405020304" pitchFamily="18" charset="0"/>
              <a:cs typeface="Times New Roman" panose="02020603050405020304" pitchFamily="18" charset="0"/>
            </a:endParaRPr>
          </a:p>
          <a:p>
            <a:pPr lvl="3"/>
            <a:r>
              <a:rPr lang="en-US" dirty="0">
                <a:latin typeface="Times New Roman" panose="02020603050405020304" pitchFamily="18" charset="0"/>
                <a:cs typeface="Times New Roman" panose="02020603050405020304" pitchFamily="18" charset="0"/>
              </a:rPr>
              <a:t>More information: http://interdependentnetworks.com/</a:t>
            </a:r>
          </a:p>
          <a:p>
            <a:pPr marL="942975" lvl="2" indent="-257175" algn="ctr">
              <a:buFont typeface="Wingdings" panose="05000000000000000000" pitchFamily="2" charset="2"/>
              <a:buChar char="ü"/>
            </a:pPr>
            <a:endParaRPr lang="en-US" b="1" dirty="0">
              <a:latin typeface="Times New Roman" panose="02020603050405020304" pitchFamily="18" charset="0"/>
              <a:cs typeface="Times New Roman" panose="02020603050405020304" pitchFamily="18" charset="0"/>
            </a:endParaRPr>
          </a:p>
          <a:p>
            <a:pPr marL="942975" lvl="2" indent="-257175" algn="ctr">
              <a:buFont typeface="Wingdings" panose="05000000000000000000" pitchFamily="2" charset="2"/>
              <a:buChar char="ü"/>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6220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1314449" y="910708"/>
            <a:ext cx="6515100" cy="278240"/>
            <a:chOff x="228600" y="321984"/>
            <a:chExt cx="8686800" cy="370987"/>
          </a:xfrm>
        </p:grpSpPr>
        <p:cxnSp>
          <p:nvCxnSpPr>
            <p:cNvPr id="10" name="直接连接符 9"/>
            <p:cNvCxnSpPr/>
            <p:nvPr/>
          </p:nvCxnSpPr>
          <p:spPr bwMode="auto">
            <a:xfrm>
              <a:off x="228600" y="570730"/>
              <a:ext cx="8686800" cy="0"/>
            </a:xfrm>
            <a:prstGeom prst="line">
              <a:avLst/>
            </a:prstGeom>
            <a:solidFill>
              <a:schemeClr val="accent1"/>
            </a:solidFill>
            <a:ln w="57150" cap="flat" cmpd="sng" algn="ctr">
              <a:solidFill>
                <a:srgbClr val="BF0D2A"/>
              </a:solidFill>
              <a:prstDash val="solid"/>
              <a:round/>
              <a:headEnd type="none" w="med" len="med"/>
              <a:tailEnd type="none" w="med" len="med"/>
            </a:ln>
            <a:effectLst/>
          </p:spPr>
        </p:cxnSp>
        <p:sp>
          <p:nvSpPr>
            <p:cNvPr id="11" name="圆角矩形 10"/>
            <p:cNvSpPr/>
            <p:nvPr/>
          </p:nvSpPr>
          <p:spPr bwMode="auto">
            <a:xfrm>
              <a:off x="457201" y="321984"/>
              <a:ext cx="7863192" cy="370987"/>
            </a:xfrm>
            <a:prstGeom prst="roundRect">
              <a:avLst/>
            </a:prstGeom>
            <a:solidFill>
              <a:schemeClr val="bg1"/>
            </a:solidFill>
            <a:ln w="57150" cap="flat" cmpd="sng" algn="ctr">
              <a:solidFill>
                <a:srgbClr val="BF0D2A"/>
              </a:solidFill>
              <a:prstDash val="solid"/>
              <a:round/>
              <a:headEnd type="none" w="med" len="med"/>
              <a:tailEnd type="none" w="med" len="med"/>
            </a:ln>
            <a:effectLst/>
            <a:scene3d>
              <a:camera prst="orthographicFront"/>
              <a:lightRig rig="threePt" dir="t"/>
            </a:scene3d>
            <a:sp3d>
              <a:bevelT/>
            </a:sp3d>
          </p:spPr>
          <p:txBody>
            <a:bodyPr vert="horz" wrap="square" lIns="68580" tIns="34290" rIns="68580" bIns="34290" numCol="1" rtlCol="0" anchor="ctr" anchorCtr="0" compatLnSpc="1">
              <a:prstTxWarp prst="textNoShape">
                <a:avLst/>
              </a:prstTxWarp>
            </a:bodyPr>
            <a:lstStyle/>
            <a:p>
              <a:pPr algn="ctr" eaLnBrk="0" fontAlgn="base" hangingPunct="0">
                <a:spcBef>
                  <a:spcPct val="0"/>
                </a:spcBef>
                <a:spcAft>
                  <a:spcPct val="0"/>
                </a:spcAft>
              </a:pPr>
              <a:r>
                <a:rPr lang="en-US" altLang="zh-CN" b="1" dirty="0">
                  <a:latin typeface="Times New Roman" panose="02020603050405020304" pitchFamily="18" charset="0"/>
                  <a:cs typeface="Times New Roman" panose="02020603050405020304" pitchFamily="18" charset="0"/>
                </a:rPr>
                <a:t>Future Works: Studies in Systems, Decision, and Control</a:t>
              </a:r>
              <a:endParaRPr lang="en-US" altLang="zh-CN" b="1" dirty="0">
                <a:solidFill>
                  <a:srgbClr val="0070C0"/>
                </a:solidFill>
                <a:latin typeface="Times New Roman" panose="02020603050405020304" pitchFamily="18" charset="0"/>
                <a:cs typeface="Times New Roman" panose="02020603050405020304" pitchFamily="18" charset="0"/>
              </a:endParaRPr>
            </a:p>
          </p:txBody>
        </p:sp>
      </p:gr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5626" y="2147795"/>
            <a:ext cx="1334423" cy="1984692"/>
          </a:xfrm>
          <a:prstGeom prst="rect">
            <a:avLst/>
          </a:prstGeom>
        </p:spPr>
      </p:pic>
      <p:pic>
        <p:nvPicPr>
          <p:cNvPr id="17" name="Picture 16"/>
          <p:cNvPicPr>
            <a:picLocks noChangeAspect="1"/>
          </p:cNvPicPr>
          <p:nvPr/>
        </p:nvPicPr>
        <p:blipFill rotWithShape="1">
          <a:blip r:embed="rId4"/>
          <a:srcRect l="1" r="2098" b="1229"/>
          <a:stretch/>
        </p:blipFill>
        <p:spPr>
          <a:xfrm>
            <a:off x="3928350" y="2066706"/>
            <a:ext cx="1287298" cy="2014943"/>
          </a:xfrm>
          <a:prstGeom prst="rect">
            <a:avLst/>
          </a:prstGeom>
        </p:spPr>
      </p:pic>
      <p:pic>
        <p:nvPicPr>
          <p:cNvPr id="13" name="Picture 12"/>
          <p:cNvPicPr>
            <a:picLocks noChangeAspect="1"/>
          </p:cNvPicPr>
          <p:nvPr/>
        </p:nvPicPr>
        <p:blipFill>
          <a:blip r:embed="rId5"/>
          <a:stretch>
            <a:fillRect/>
          </a:stretch>
        </p:blipFill>
        <p:spPr>
          <a:xfrm>
            <a:off x="5941552" y="2227989"/>
            <a:ext cx="945805" cy="942113"/>
          </a:xfrm>
          <a:prstGeom prst="ellipse">
            <a:avLst/>
          </a:prstGeom>
          <a:ln w="6350" cap="rnd">
            <a:solidFill>
              <a:schemeClr val="tx1"/>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5" name="Dikdörtgen 4"/>
          <p:cNvSpPr/>
          <p:nvPr/>
        </p:nvSpPr>
        <p:spPr>
          <a:xfrm>
            <a:off x="371476" y="4252137"/>
            <a:ext cx="7599270" cy="1477328"/>
          </a:xfrm>
          <a:prstGeom prst="rect">
            <a:avLst/>
          </a:prstGeom>
        </p:spPr>
        <p:txBody>
          <a:bodyPr wrap="square">
            <a:spAutoFit/>
          </a:bodyPr>
          <a:lstStyle/>
          <a:p>
            <a:pPr lvl="2" algn="ctr"/>
            <a:r>
              <a:rPr lang="en-US" b="1" dirty="0">
                <a:latin typeface="Times New Roman" panose="02020603050405020304" pitchFamily="18" charset="0"/>
                <a:cs typeface="Times New Roman" panose="02020603050405020304" pitchFamily="18" charset="0"/>
              </a:rPr>
              <a:t>Sustainable Interdependent Networks III</a:t>
            </a:r>
            <a:endParaRPr lang="en-US" sz="2250" b="1" dirty="0">
              <a:solidFill>
                <a:srgbClr val="FF0000"/>
              </a:solidFill>
              <a:latin typeface="Times New Roman" panose="02020603050405020304" pitchFamily="18" charset="0"/>
              <a:cs typeface="Times New Roman" panose="02020603050405020304" pitchFamily="18" charset="0"/>
            </a:endParaRPr>
          </a:p>
          <a:p>
            <a:pPr marL="942975" lvl="2" indent="-257175" algn="ctr">
              <a:buFont typeface="Wingdings" panose="05000000000000000000" pitchFamily="2" charset="2"/>
              <a:buChar char="ü"/>
            </a:pPr>
            <a:r>
              <a:rPr lang="en-US" dirty="0" err="1">
                <a:latin typeface="Times New Roman" panose="02020603050405020304" pitchFamily="18" charset="0"/>
                <a:cs typeface="Times New Roman" panose="02020603050405020304" pitchFamily="18" charset="0"/>
              </a:rPr>
              <a:t>IoT</a:t>
            </a:r>
            <a:r>
              <a:rPr lang="en-US" dirty="0">
                <a:latin typeface="Times New Roman" panose="02020603050405020304" pitchFamily="18" charset="0"/>
                <a:cs typeface="Times New Roman" panose="02020603050405020304" pitchFamily="18" charset="0"/>
              </a:rPr>
              <a:t>-based Smart Cities</a:t>
            </a:r>
          </a:p>
          <a:p>
            <a:pPr marL="942975" lvl="2" indent="-257175" algn="ctr">
              <a:buFont typeface="Wingdings" panose="05000000000000000000" pitchFamily="2" charset="2"/>
              <a:buChar char="ü"/>
            </a:pPr>
            <a:r>
              <a:rPr lang="en-US" dirty="0">
                <a:latin typeface="Times New Roman" panose="02020603050405020304" pitchFamily="18" charset="0"/>
                <a:cs typeface="Times New Roman" panose="02020603050405020304" pitchFamily="18" charset="0"/>
              </a:rPr>
              <a:t>Engaging Researchers and Industry Experts from Computer Science, Civil Engineering, Social Science, Distributed Systems, and Network Optimization</a:t>
            </a:r>
          </a:p>
        </p:txBody>
      </p:sp>
      <p:sp>
        <p:nvSpPr>
          <p:cNvPr id="12" name="Dikdörtgen 4"/>
          <p:cNvSpPr/>
          <p:nvPr/>
        </p:nvSpPr>
        <p:spPr>
          <a:xfrm>
            <a:off x="1143000" y="1453179"/>
            <a:ext cx="1917198" cy="646331"/>
          </a:xfrm>
          <a:prstGeom prst="rect">
            <a:avLst/>
          </a:prstGeom>
        </p:spPr>
        <p:txBody>
          <a:bodyPr wrap="square">
            <a:spAutoFit/>
          </a:bodyPr>
          <a:lstStyle/>
          <a:p>
            <a:pPr lvl="2" algn="ctr"/>
            <a:r>
              <a:rPr lang="en-US" b="1" dirty="0">
                <a:latin typeface="Times New Roman" panose="02020603050405020304" pitchFamily="18" charset="0"/>
                <a:cs typeface="Times New Roman" panose="02020603050405020304" pitchFamily="18" charset="0"/>
              </a:rPr>
              <a:t>2016-2018</a:t>
            </a:r>
            <a:endParaRPr lang="en-US" dirty="0">
              <a:latin typeface="Times New Roman" panose="02020603050405020304" pitchFamily="18" charset="0"/>
              <a:cs typeface="Times New Roman" panose="02020603050405020304" pitchFamily="18" charset="0"/>
            </a:endParaRPr>
          </a:p>
        </p:txBody>
      </p:sp>
      <p:sp>
        <p:nvSpPr>
          <p:cNvPr id="14" name="Dikdörtgen 4"/>
          <p:cNvSpPr/>
          <p:nvPr/>
        </p:nvSpPr>
        <p:spPr>
          <a:xfrm>
            <a:off x="5133767" y="1457146"/>
            <a:ext cx="1917198" cy="369332"/>
          </a:xfrm>
          <a:prstGeom prst="rect">
            <a:avLst/>
          </a:prstGeom>
        </p:spPr>
        <p:txBody>
          <a:bodyPr wrap="square">
            <a:spAutoFit/>
          </a:bodyPr>
          <a:lstStyle/>
          <a:p>
            <a:pPr lvl="2" algn="ctr"/>
            <a:r>
              <a:rPr lang="en-US" b="1" dirty="0">
                <a:latin typeface="Times New Roman" panose="02020603050405020304" pitchFamily="18" charset="0"/>
                <a:cs typeface="Times New Roman" panose="02020603050405020304" pitchFamily="18" charset="0"/>
              </a:rPr>
              <a:t>2019-</a:t>
            </a:r>
            <a:endParaRPr lang="en-US" dirty="0">
              <a:latin typeface="Times New Roman" panose="02020603050405020304" pitchFamily="18" charset="0"/>
              <a:cs typeface="Times New Roman" panose="02020603050405020304" pitchFamily="18" charset="0"/>
            </a:endParaRPr>
          </a:p>
        </p:txBody>
      </p:sp>
      <p:sp>
        <p:nvSpPr>
          <p:cNvPr id="20" name="Dikdörtgen 4"/>
          <p:cNvSpPr/>
          <p:nvPr/>
        </p:nvSpPr>
        <p:spPr>
          <a:xfrm>
            <a:off x="3212512" y="1455219"/>
            <a:ext cx="1917198" cy="646331"/>
          </a:xfrm>
          <a:prstGeom prst="rect">
            <a:avLst/>
          </a:prstGeom>
        </p:spPr>
        <p:txBody>
          <a:bodyPr wrap="square">
            <a:spAutoFit/>
          </a:bodyPr>
          <a:lstStyle/>
          <a:p>
            <a:pPr lvl="2" algn="ctr"/>
            <a:r>
              <a:rPr lang="en-US" b="1" dirty="0">
                <a:latin typeface="Times New Roman" panose="02020603050405020304" pitchFamily="18" charset="0"/>
                <a:cs typeface="Times New Roman" panose="02020603050405020304" pitchFamily="18" charset="0"/>
              </a:rPr>
              <a:t>2018-2019</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02921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Slide Number Placeholder 2"/>
          <p:cNvSpPr>
            <a:spLocks noGrp="1"/>
          </p:cNvSpPr>
          <p:nvPr>
            <p:ph type="sldNum" sz="quarter" idx="12"/>
          </p:nvPr>
        </p:nvSpPr>
        <p:spPr/>
        <p:txBody>
          <a:bodyPr/>
          <a:lstStyle/>
          <a:p>
            <a:fld id="{DB1330BE-7158-49B9-A262-FD7BFE428748}" type="slidenum">
              <a:rPr lang="en-US" smtClean="0"/>
              <a:pPr/>
              <a:t>49</a:t>
            </a:fld>
            <a:endParaRPr lang="en-US"/>
          </a:p>
        </p:txBody>
      </p:sp>
      <p:pic>
        <p:nvPicPr>
          <p:cNvPr id="1027"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914400" y="1693545"/>
            <a:ext cx="7772400" cy="40805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4287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5</a:t>
            </a:fld>
            <a:endParaRPr lang="es-CO" dirty="0"/>
          </a:p>
        </p:txBody>
      </p:sp>
      <p:sp>
        <p:nvSpPr>
          <p:cNvPr id="11" name="9 Marcador de contenido"/>
          <p:cNvSpPr txBox="1">
            <a:spLocks/>
          </p:cNvSpPr>
          <p:nvPr/>
        </p:nvSpPr>
        <p:spPr bwMode="auto">
          <a:xfrm>
            <a:off x="392429" y="1617395"/>
            <a:ext cx="4131946"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4100" name="Picture 4" descr="http://voicegal.files.wordpress.com/2010/10/telephone-20operato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4587" y="4257034"/>
            <a:ext cx="2390775" cy="1748478"/>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6" descr="data:image/jpeg;base64,/9j/4AAQSkZJRgABAQAAAQABAAD/2wCEAAkGBhQSERQUExQWFRUWGBkYGRgYGRoYGxscGxwbGBwbGRkYHCYeGR0jGhgYHy8gJScpLCwsGh8xNTAqNSYrLCkBCQoKBQUFDQUFDSkYEhgpKSkpKSkpKSkpKSkpKSkpKSkpKSkpKSkpKSkpKSkpKSkpKSkpKSkpKSkpKSkpKSkpKf/AABEIANIA8AMBIgACEQEDEQH/xAAcAAABBQEBAQAAAAAAAAAAAAADAQIEBQYHAAj/xABAEAABAgQEAwUHAgUDAgcAAAABAhEAAyExBBJBUQVhcQYiMoGRBxOhscHR8ELhFCNSYvEzcpKCshYXU2NzosL/xAAUAQEAAAAAAAAAAAAAAAAAAAAA/8QAFBEBAAAAAAAAAAAAAAAAAAAAAP/aAAwDAQACEQMRAD8An4edVjSmmjv+PBkzG+lQPlEBU0AJqWP5t5QTCTmL5QB8dPM6wE7OCNqG1OrVj01Tu3r61rygJn93QB3ctvQl9jDJs4MokWD1P+IAM2YlNTYuz2NNa2+0UU3tbKBUCra7kOLlxqfrCcc7WSEjKO+pzmAob2c0t+UjE43iImKJCcoJoAfOA2E3tulKWTUnlvvXaIcrtwpK8wS7u4s9GH00jKpX1hvvBo8BqMb2mlzcqgkhSa1DvclyflA5XbNYPgGWnI/C14zQJEI73gN7J7Qy1K7qgHHStb8zEqdxMUAL0BBd6/f7ecc6SltG+ESsJxMpPeDjkS46VgNxMxZUQ4dwKNdm2fSulvOBy5zPmI66v0FPWKnDcdSTvV3Vp92iZInOG3YA9fKuz9ICQZ16E2JNn5AdPlD0TiQApjfUmhchm51vrEU4rK9TzalHrcXh5xjpq9tiac9drbwEqXMOVIpRtWfytcOD1rAF0UQzVFXp5nbWsNl4hkpALs1GfSpvDPe6ZncauDvrUiAPMmqSA4cB3INDrpcQcYhmLEGhqaO7+Gx00pyiuVPajCrMz1vRyeRpyg5WGAIAreoJq5Gluf0eAnS8VkP6XNDUM76gGlRs1+UQlrdROV9Lv8+bl3u8CFAWBYhw7AUqzbsP3hsqYSCcoBCudiBUszCoox+cA+dNYd0EElruCNW9G/zBUTilAJbU1YNux3/eAhLFwS2tARSg1DuaWMMn0sDmNSco8vzcdICww+LIFVHvVo4qANQwZ6+XqmIQAHqoXYWBZgRyBrziKJ7KvUjvEX31FaNXeCSp+ejpzfpaxttfd/vANlSzlUAZhcE0Oo2YPV3D/tF1gikd4FgSwsSGJUXDNmc6b0aIOBTmdtXJvmofTTStKxMwymJA3tVmyuE9aaBz5NADlz2WrvKUlywzAEEsQ7VIDUPI7lz4jGFJs4JcuHIYsG02rSGLW4JFFhPeSHFLto/MF9ecAxgJypUwcaVYmz7a76QDZGJpQnbdjyidKsSSa+TEcuZeKOQo1HdAN9Hbf81G8NxmKTKSSVZWqMpL7M+55QF9isaEIUSl6MBYaa25xguO9o5k50ZmTsKPrXU+cU8/HrWVOpZBLsSTrc8+cDybwHsvLnHstqdfzpD0rrb85wMpPX6afaAcUvDEp/PnD5dKD89YImW1xrvANSQRc+lIGqYxoTBpoYUHWIi/FAHmilFFWpv9ekCEz6QwzD0Hn8Yc33gHhWsaLgM50s1j5W21jNklh/iNNwXDMlBfpTUgWf8AaAsAok7bM3m1miVJw9A32HJ9+n3gchBsKPW9S1fhaJKUsm75hzffbm3rAeEundS6tgaNcvuIiTA+ZiTXQB9moR5RZyEsAWFg7dK3saGoaBKwzFmN9bjr56dYCCnDAOkCnidi5YVS3SrGCmUSWI1uDQPbKAG0HlzMElyykhlEHS/z0giZha1BU5gXNLto3pAR5qiEukJpa+tHOw12MMS57xoq4BDi4FjfpaDA7gA6EbDfYlxXl6NUkAtmTTzNXoSzEu9RSogAzlFSgFBnJN9B1N3eECilS81tfuAq5freJc5YCSMoJZNXqAzMzVNG5NEQTKB603AdJp5O2lqjoD1r7tHJNqAkijAg6eRtDMJi6qUKHKluXS4eh9fOGHEgAmodme1NH0bUwET65aAcjsSasX1/DATcMsIV3RUO/mHoKUa/01LhpoCq5ST4mL0N3a1KdWvrBUApRYgUdq6vartYBz1g2XMzMVAMA75WNPF4bmg5wF/JxQILB2ULhgHN30LAU2JgM9Sa5ipyAQGe12Dh3qH15PEKUlhlZ0kUJIAcF+hqfU8ocVZSpJAZeUZiD3SQCWLEOKNSAh1oEmhZyKCtLt+NyjKcbxKPeZUkrZ3U5KeYGat41y3VmDDm6h9mAaMHikj3qmsDSr84BUy35QikEQUFgNPOGTnLfeAF7wks+sFlrazPAFOC76/l4IhAINh+aNASQlgCdYCo1eHzlWFC35ePSMOVOzQAnOpjq3Y3sHJOHlzVh5imWSQxGyQNB83McpMsgx3PsHhlHASQlZ7w9A7Za9DpAYz2hdiESEifLdioOnQPVwwjDpwI93nKgCfAkByTYjlHWO2vC+KGWuSmWjESpjAKTVSWLtl0NPFXXykdjPZiZaZc7Fge8SBklg+AgvmU1Ca2q3nAcewuHUVJBDdQ2usazDYNhlNvUg2d3o/0MdK7ZdlUzMOpctI95L7wLByB4g7f0ueoEc9ktRixtz0Lu13enKAYJbFQpQvcn6dPhEpE4uatRtW+N7R5E4BtbmpFdPUX9YGqW4PUk7j9qNASQpKRY5aClTUV2Fn1HiDmBpnkAkZj5A35fTkYjqdkgmoA10bnY2prDJcnugBSgHOxqevTbSAkzZwZtasGY7FyaV5fCsNtcsk66tUEa7FtaiGKNDmcghsxIc002H0BhUy2caAbuPo+g84BkzvOxFXOXYM9C1SWJtSBKV3i5uGe9dGJq9/K3Jy0E0IcCru1QLBq/hhslSqgGlOhrVwDUhwx5wDMRLSczhmfU5lbsWIfrsIHJWMwCQS7kGmY618/qYSdK2JA8nem9bmn7Q5MwEjvMbPUsLB9/vAMnYpypizuxatvUlqWq0RsOujkuKO4NSxLMKhi2sS0Sip670fKw0cvU3511hFEhLA3J20ca3rYhoA2HIUCMuZ6pYgNo9NBakFkkggfyykEA6hjrXxs9PpeIfuLEK1B1vcX1GjmsSJZAoXcECgGargXom1PN7wEqVLDglbBWybb97RqOesLjUFKQQUk0Gpyu7kEHXajNDAtkjxAl2INmYnoaM19IRYACCAVZh6PcedAbaQEHtDjRKlFvEvYB9ddG8/lGKllzXX8+saPtTIdMsgHMHdmYWfrXXrGYllyICYlThtYKpwGZq/mtoCBWJCpJypL3012p5wAVqJYNytCMA/56xNYJS6XKh4joHoK7xDKusAMVMSEzSBlGt7QNP7Q4KgDpd3bkw/Okd57BqbByW/p1G30jjHZjC+9mhLEsQWAowL9Klh5x33g+EEqWlIDAaXbW55wFtLrtCreBylV/aCFNHgAqSFAi4ZiOscSxMoIXMlkURMUg3/SSHfSO3LTHMvaLgvdYtMxIDTUZlf7gcpNtgmAzyHFgk7m4D2NKvW0eCKE70ofvd9LRHGKpRgwpvr97/gXMWKXoAXptaAkKBOwDFtagWcOdL8oalAAILhqkPSmnWEkrcJokAM4NC20R5s4B7Bqb2pXzgJuGnBgADc0FeQoP3tCZxnJOZw4YA3sL7sIiy5pbMFDoMwbRudNOcNVPVm3DV0pru1ID0ycO8wtcbbb8q8m1hRPATRi9DvyIrQh3rR4HiUqJBBIdm1+Pw6bQqkPlu93YnlVzzaAQSwrKGqOoBtpy+sO91+oWB8Ox68nPPkamPSPEHIJNKiqWro5/C0Okh6tWtNiwop6PAI6QKpJqwYsNxmI+OrDnD/4cgrBSUkkdQb0eCJlpQoEkAk7XOwuBrTzhZskBKu8Tdq3H0YNfaARSgk0JOwDVvpvo42vaDYX9VQWDu1BXYljr+UiPLUFDKkKLauLGr31rrBJWYBLgqDNtpR25mvL4h5CCopAUBV7sQ12N71g06UqyyGKXGUivOlGPLneJCpdEjK3iDM7u9aHl9eUR5zpbUsBqBcgMEh3IDU25QGe7TYxPuQP1K261J+EZWUHV5eUX/aDBZ0Baf03Hz+MZ6WqogJiS34IbLDm8LKO5tCrm7anUQFhjsIhCEX94akbDR+Zu3TeIAoa1hJK3LE+cNy1NYCQWzUNKw+QhSvCl70baGiQdaUdz+dI6J2A7PpVLEwpBB1IBOrgefy5wFj7NezASBMVU1o1nZqevpHTxJtyiLgZKQHasTMwgKTiqcUtWSQUSxqtVT5JH1igx3AcehLoxq1zHsoMknpWNBxnhM2Yc0icZSxuApJrsbRH4LgMQlWbEzUzFCyQkMn+4FgXYkQCdmsXjSlsWhCS902b1P4YwXa/tKMXOcJITLzISSQHD+LzZ2jq6hmBSXAII8jSkcM4lw5eGmrkK8SCz6KFClXJwx8yIBEyu8RSjUJA3bl+GHrJq2ouPu2lYjyQH+Ln81u0TlzwoKL6Oe7/AJ6QHpUlxU0As2tCLmv+YZiCQBmAryuC7F/x2jylmlW2fbpaoLbwKYtg7u6iS4o4s7GprtvAOmJCahIapGlvO+gbaBZ0sCQlyaudL6ml4ScWDkgU8QD1qw5W20iIZrhWpIFd7bi9PjATgXqw3qWpVgLt0vCl8wUO7V3Zti9RYB+VfWMlRTUF3LUAFuYNRqOsOmTgWChpoNGq9YCUEODck0cJAb/F/MQstaQx7xUHYDepsXYNR7/CByEuHcjUWNb1JsObwslSiNqfBTaswYgU6wA1KF+etiPDpqCdN+QZZ01/CUjM5ubuWv0/KuSZKACSSL94h2Gjg71r5bkCtzhQJFQWAfrcdXFGvbeAssMkXzDMA7ahu7tY3vVukTf4hgCNwKvQNVu84attvKIGFm/pdPeSAxDsFEFj3b0FOkGw85VHCCCQaX2Dak3pzO8BYzp4BWU951agb0Lcg9Dy1gC5Iv5vrZmENXMCnJel2y35M+jEwSb/AKYJDO71Di7PTU6B/rAVyZBZinul6jV6RjeIYbJPWhmANKfKN2lKQLvUhtgTy9a1aKztPgwZQmZTmBqeVr619IDK+6NW0/Kw9gbHkaQks+hgrAFtrwGk7McHlYnuKYqlvRKXJQoeMAVISq+wUINxTsq7iThpgKQAosMoIHiBzEFJu59BFl2O7O5yFgqlTEkFCw2u4PiBFCOcbhGACJSxiJiZRUT/ADAwlqers4KTyNOsBxfiuNEw0SEsz5bEgAEto7ZupMdF9lOPdC0FTBIHdfUqIKiNz3R5COccVW80gEKCSUpUwGYAmvN4n8Ax6pM1C3YBXeYiqSWI526bwH0KhmgiDFNwrG5xuwD+j/G/3i4Qp4B4EN93V2gqRAcZNZJI0gH5Y577VOAEmXiUJdhkWRpXuE+pT/xjZq4hLkoK5iiAA5LEsNy0JisXh5+FWrOlUhSCSp3DNcHceoMBw+YO/QaPf4XqYatRSgs75WoaN5c4IFB/C760AOjEPQ69YdPk92u1Q7vp9YBgLgVJ31NOlqQYySpNczbMHa+76PDUSwCGcB2A+FWMECD+l9fytH6wApiKFxoNOXL1f7wKfKy1Vdtg1m1t056RLkrChlcgtcDcWaCCgsCC1TZ6Fi5p+CAgpkApNUu/MPrTR/2gfuGLgANfm5o24p+NElSVMyjQFiDR6b9PzSBTSkMwem4qGYMfJ23EAaVKulQSAbF3ctqLf5iSirO5DACr6luh/eIQWHFAzkFi1XLAv6DTXrJlm1bdAAegqdLvAOMohAGYslSQXBNakuGofI6bRFwkoJSQkuFOADUMe7qNhdokE5szkpFRoa3YA2MPcEhNXcWFD1owoH1uN4AKpJvTQ7EbM1SqrtyiRISoBIGRqZnZQFxfer6typCywkVU1M1CGKqgUe3RtaXg0pAKkgFlOHDChADtue9UDT1gPSLmqUmrc6n66B/u6YsuR4Q5ZNKCliblypjS9YXCzU90tmBZlMDUtsbV05QZUsCa7uksa86MQ29W6QEASWqA4O2ju1Dc0MSBw4LSQpJy2Y0NQzbv97Q8kOASWuxo5Gpo1i294lySKUDaMaEB6fv8YDm2Lwfu1rSyqKZNC97NflEjheFzlyGSaBw5O8dq7G8LE2d71STlQBlKqkqL1tRqmmpi37RezeRiHmSmkzr5kjuqP96Rf/cK9YDGcKmhEpLKyhxp5NW2tYL2s4mg4IpLOpvzkRQ1is4phJuFPupyCk6KulQ3Sda+kZzjfEzlyAgDWvpygM9jMoNPm/m2kAlzTbrHp6QTtDUmA3vYftPMSUSs7hmyqYC9Gari1d+UdXwOLcDWPnjC4oy1JWnxCo2fprGiR7R8UmWEgpBFlAJ/7WaA7wmcGjMdpO3OGwisqlOv+kVPm1o4/P7d41RJ/iF/Bh0DMIpsJgJ+KmESkLmrLklieZKlGmuu8BueLe1aaogS/wCWkA21PQg01ikmcdnYgD3kwqTfJRIBNXCUivU2ihxmE926ZgUJoI7rMAGcvubUbeBTp5CZeUswfbX42gNLg094WsBUjzN9ucKp2UKB3+QPwihwvHwFfzEgjdND12iwncdkklnY1dqvpTpzgLSSm1ST5dPXlBDMFXe34GNhFMe0cof1m2gFvP8APOGL7SSi9Jhf/aOpdy8BdpnBJfusPMkEVdrf5iQpYZTlksHpfkOVBr5xmx2qQzFMw03TcBg+zQg7YI1lqIa2YDoTSv7wGjXLAdyhgxbqSHDaVc+UZzifHRLVMlJSkkNlVdiWzOLENalCIPK7boUD7xKgcuVJSyg2rglNy3xim4/OlTB72WQCVZSliCWDlZ0AdQSANjycJvDeLIKSlZClqISk22uQwFaRdK7pTcJNCwYsS5y1egc/Drj+GoWiYEBDzV5QlJSC+dmGVQYuFD1EdHwuCky8OiWmWUz5S2WaKcsyu8CaPy06wEWdh0ocB+7Sz/qGUkEdamtYatLipLg/qGrgkAsA2rikHQypqjluQKN3cwoUpLAgJ+nmqAlyFBQehdv6fiKP+UB0jDqLqFwkEj/iAA5c7sLBqQiJ7g5e+mpqKB3ct3ToHa8RpKMxS2YMWLtQ3IBHIku3SJ8hakju5gGYMHVWnp+zwB5KAkgMk5gwJo2UVJFnvtSGYs1fKyddQdLt82dvKPYdSVqLP1YMCN38VokISSlrEgEuwtexNat5cxAVylguwFbFxQ33NLhrecUHFu1E2XNyS1MAAVuynVseTEU5mJ07HIlylrzVTZ9XowN3f4PGKlzitRUTVRJL73gOudhfa5KkoTKxMkpD/wCtLc1JclaDUdUk9I6/wvisnESxMkTEzEHVJfyIuDyNY+UEj80+UWHB+OTsJME3DzFS165TQh7KSaKHI/CA+neK8JlYhBlzUhST6g7g3B5xxLt92CmYMqWg+8kqLZtUbBYFOWax5WjoHYb2qScc0qc0nEbfoX/sJsf7T5Exr8bhRMSUkBiGsD8NYD5Qmy6uYYm/4I1ftA7HTMBOBUsKRNcoIDbUIs9ecZlM4NT8+/7QCX/zDCqHKWKQ1xeAm8DwyJmIlImeFa0pOly3zMdsPDMNw3DTFoSUyx/MWxKlEs1zc2AeODInZCFDQuPKsdvk8UOK4PNXiUlBMiZmJDZmSWUBcOW8+ogOPcW4wcXizMNMygANgLA784k4nimGKgmbKUopBBUFBLnMqvPulI0sfOv4bKrmNGt9T6QY8BMxROdIBL1BN6wC4yRgSHlTJqTR0rANHFiNRECXhArwzE9FFvWLJPZP/wB5ILgVQprVt+GKzH8KmSqrHdLEKFR6i3m0AQ9n8QaplqWDqhlv/wASX8oh4rATJZZctaD/AHJKfnDJeKUkulSkncU+Ii7k9u8WkZTNMxP9MwBfR81YDOkx5t4157ayZoAn4SVq60UNmt8YdicJg58hX8Mg+9QCtQZu4mqleQ2tzvAZAIdgA5NAAKvGl4v2VKcbJwCfGlEsTCBZSh72YTWyUqvsiJ3so4KnE8SkuxTKecf+jw//AHKDG69nHD/4vG8Rx81FJqlSpR/tUSFZeiEoS/MwGM7IcJTMxMzGFeb3CVTO8FAZwBkc7UNmbL0irV2iMkELTmmqOYDwhqZSoipoKDm/XpPtAwkvh3DMQmSMvvZstA6s5/7CfWOHTsctS86i6qVLGwAA8gGgOlyuGz/cIxMxKES1EeFVGNnSXAq2vleHZGcsoEiwdVNK6bD05RlsH7QJuRMucM0tJBASwa+hobxb4Lj+FmAd/wB2yqZ7mnKnnZmGlQmp75OXMFJFGvWzh3AtTmIkYLvKSDmS9yNi1w9tfOLnsJwSXiZk9WKRLmSUIBSHcM+cFRBYslDiupivSVKqE0NUgAAXJbNcaX20aAP7tOZJIKqeENQgFvKjsWJiUSXIJUQGFQxJcAgv9PpEOWtWdLJCXBubVLg0pbpSLCVMCSM5UTumzGlXZhzgOS8d4j7z+WnwguTubUiFhnDEtrCS5LXpElDAgdYAyV6uIIbfnSIanTUQULer/KAKFMaOCLMWZucdu9mHtI/iQMLiVfzgGlrJ/wBQCuU/3ga/qA3d+IHf6Q7DTiggpJSoEEEUIIqCDoxaA+n+0fZaRjpXu56cwBdJFFJLM6T9C4jmnFPYSEJUqRiVG5CVpSPVQNOrRtPZ928TjpQQsgYhA7wtnA/Wn6jToY0vECfdra+VTdWMB8ucU4NNlTMipaszsyQVAnYFIIJrYOaxAmyFIUULGVSSUqBDEEEgg+cbjhPtGmYRGNlMD7xUxUmn+nNUcpUDZgKtuOZjM9ouMjFT/epllBWlANQp1JSlCiCBqQ9a1gKyRMyqSpgWILGxatdxGl7RdvsTjEe4VklynDplg95qjMSSSBdgw3dg2flYRw5t+PEmVhwlzTlz6QBVIDMEnoDXygsrGFjVrNX5fCIU1ZHIHm/pDkqe3XlTcQFrKWS1TUbW0r58tokIxndV32JoSU+IOPppyipw0x7hTVHXaJMxIyOXo2hFzAGxPZ6ROcgKlKJLFIdJLhhloBrZvtnMbwKZKqQFI/qTUeYunzjUS54I6Oqz35GkSUTXBW4pWgbWg16wHPlrENCyLEihDgmxp8qNGp7XYSUBnCUpmOB3O6DqXTZ7VpeMzIIzDN4XD9NRXlAaDsb2g/g0Y2Yn/UXhzJll6hUxSQT5JCldQI2Xs89oicBgZaFpKwudNoCHShKUWc/1KV6GOXKUkuEqYGveDV27rjoflB8Jh1fy1EdwrCKEO9CRldxQ3ZoDoftu46Zi8LKZk5DOWkEeKZQV5JB9Y5fMSirE+YA9WjV9syrG48CWc6l5UihTQd1NDUFqtFZi+wmMlqKfclbM5Qyh3g4HW8BUIwS1eEZulflB5HB5plqmlJEtJYqU6Q92c61HqIjz8PMkqZaVy1jRQKT8axsuzfbfFIw6cL733cklSzMCQVgF8wzKBD6jV9YDpPY+Z7vg06e2UTEEIfYgSQfXNXnFFKymWnK6dVKG4BLFxXxNyNxcxoMTgU4PhkqShInifNz5Z6lIOXKFMFSikpKSzEJbcaxTS5aPdrAQuWpySFzUTUm7DMEIUz/1AmA8vC95JGjuzB6hxs9w552iTLXXvJU9LVzNvoCQTyu8CVJKwzM5c0YvUv0AYE8yIBODrQElTHM+wcPTQUOzVgOUSklnLv6/m8OQT0vHkn4VvCpnVqfnAEB/POPNlrHnIF4MhW5gFRemsOCfjDEUURvCA6QFxwTiC5S0LlqKZks5kkH1psRRtXO8fQXZbtZLx0nOkhMxFJqNUnf/AGnQ9RcR82YTEBMwE2sYtsNxGdIUVyFqQVpUgkNVKgxd6bfA3gIXaTiUufjcRNSlkLWspAYdD5s56mISsPlRMcsULS3nmfnoPSBS80qYlZT4FJI2oaB9ixEGx+P94Ziv/UmKWfVwOlT8IA+AJKNC5LwQoY6N8uTCHcNxSVIysElNG3fWtq/OJXvEu1Omn7/vAV02W+1dq8vmIdIlf20ETVMpgQPL7aQOSkAbWI69IBqcMoEDKWcf5iYvDuCKg2Hl1DPBpEt6OQq4NhTYdHaCcQ4mmUglYJUKBL0Nq+g9YBsuUa6pAFRT6jSsJJ4hKTMAM5LuauByufvGf4ljp5LTQtNzlLgAGtEny+EQv5Z/UoeQ+MBZ9r5hzywVAhiQ1dWv0EVfAeFKxWJkyE097MSh9nLE+Qc+UdJ9mvZbhOIkhWJnJGJExRCFTPdpyjwjKWCwfF8DHYJfZXD+/RiBh8OFpfLNQnIqoy/poqhN4D5g7Z8ERg8biMPKKjLlrypK/FVKTUgAakO2kQ+HS1idJUhKlKzApCQVE5S9AOYMaX2hrlKx06cmYmcmdMJIrmQU90pOhFKEGoazQzsjgkAy5snGS5WKClZZU50oygeFS2YFbsDa9jAW3D/Z2uauQtKpkhQSFPMQc+YFwSlwRQXeN7iZacPIUhS1TFFu8QHUo27oYACtNBGf/wDEgWUz5uIlJmOBkQpRQQA/iSkkGwfKdekMx2NTOm5s2VIKP1XJarsDro1oCxnzwtKUlIUDcTBnGjEg879DaOfCUcRMwyCkS5ZxIQJaUlIdRAUoAuGYGka5OrkglTkAkh22+Hno5ib2Kw/8TxYOcww8tax/uWoSkm+iAWgLr2kzSmbhZYSlspIewUVD/H2vFHKQL1LAUoWuWcJdxS9b7wLtDxL+Ix2JWVjKicUywo0GRpZycyUEuIFhpncLM4zEjNvUqqz0Yb1fSgOnnvDukkHM7uGcuCWfRvMbR6XPJWbkCreEm4oa0rtAJuJJWVBIYh6MSKM4IuWBrBJcxWZRQdOgbMNP7WFtIDl4kfjwqJVR5tChIJdj9oPh1g66b/BoBQkNQnzEIJTPBFlqsR6esLKUH/PzeAikEesGU194NMw4JpUfB4DKU1D5coC4wuClqSlctKioEOCrUXsLPYxLmSwfCAzeh5bxU4DHKlLzDoQ9x99jEwTWUSh8iiWJ9W6tAWnZzismSubKxKAvD4hHupqmBUirpmJP9qmU3JxUNGS4lgTInTJRIVkUU5ksUqGikkUIIZQ5ERbY6TmAKR1EU06Wx+kA7A4jKt/I00OsXqJgrbr9tYzbxb4DFZkhNXDDS2jQEhQGyfrXSDhL1AAI5ipOvrrDUpNaMN9PKH4dL0oajzZqebwEuXowPdfQV3r6eggHFeDqWULCgADRKnD6kg2NtXFKxKw4d3D1NvgOnSLNUrKjkCFBi9zViavW27wFBxX+JUXVLWpLv3e+B0yu3RhGexGTUZT+V5dI6FO4mjD5ivMQ3dq5W4rsWBvXbcCI3DeBzeKKKpoyy00FK7sVXPkdYDnKyLJJOv40T8B2ixWHpInzZYNGQtSadBr8Y7V2e9mciQCpQzLNiW7o5feLDEdkpS0FAQ4LPZLtYEirQHzfNxZUe8STzqY0XZ32e4vGMoIEqV/WsEAj+1IDq625x9G8L7OSpUsJ93LAoe6kOSNSWvS8SsbklpUshkpDlSiAkDmTQecBzLs57GsKhjOzzCBU5ilBO2VLFqakxtMJ7OOHAJUnDy3uCHfqS9Yy/Hfa7hJIUJZM9egl+B9MyzTe2aOccW9q+PnJUhC0yUHSWkZgOUwuoHmGgLztHxrDYbF4iRLc5FsKs2UOQFVc5iQS412jQeynGpCeJ44jwjMxZ8stCiOjnNrVo4rNx61eMlR3UHPqaxacNxaEyVK96UTMwGROcZ0mpLg5WDCh3gNfgllKUlVSoZlMH8XeUX5kl4nSplEggm5VRw12AJFW1fzjGYrELJBQs3DkF6bMIucD2sWEgTEGaUg95JCVM1EqSzMCDUMfSA0S5Etc2VLnqEoLKUywEFZJUB7sISFOQWY7VELj8KiUspRNTNpUywU3dwoKTcED8eNV2M4ss4bBLVi0KUqXPnLlqZso7stIGUFGRdHBAOVfi0wn8ydMM1M1GYnMUqT3QVuSGZx3iaE9XrAc6kAmnz+5g6ZVWKa1qDApaCA9fpEqXNqGq8B5MwjmKO/7wstALlJ8r+kHWA1QObGsCTLItWAeicQav5wk9uvPaEnDNYVhMKcwYvAOwyxrcctN4PKxORWhe43/AH5wIyiGqX+UeVMe9/y0BZlYUHT4dRR/8xAxWGY0fcwOTMIsfKJ8pYWK0I/KPeAo10j2HmlK0kXcQbFS2JFIjpvrS35pAaQOAXPTrvBElrXvT6fC0Z446Y75lc63i4wGMzqSoDvCpHnvtAWuHxFLaC1PrtGo7M8AOMmAEFMtNVEDUGiQ++/yjDY7i4lqZs51BoA+hbWNh2V9tAw4TLmYRAlihMpSgrqyyQo/9QgOof8Al3gVJY4ZIJ/UCoKPVQLxJw3ZqXhkNJSyRpc+sH7O9qsNjpefDzQtvEmy0vopBqPlsTFvAZzEZiKCBzUNT8PSJ/EpSkEe7Hi+EVqZChWbND75WbVmB2gJuBJyj5kEfCKftL2Gk49CROCphTmYlRF9gnuiwammsHxc1KRnMxam/uCUn1aK+Xj8VNTmkSsyGcLSrM7ULEEAqfRzYwGI4r7EJZze4nLQdljOOj0O28ZXHeyTiMpymXLmgP4VD5LYx0vH8Y738zFnCqAYomy0pqzuMzEnW500vUcU7eTJc2XKkYnDzVLNAM3kFFKlJD20gONY/hk+QSJ0qZLuO+kpHkTQ+UJKwrszG2rG/o8dmTxjGTMxme5VcGWXIboQRyJ9Yy3HOyxxCypCcPJs/uwfVgA99A9YDATMOoEs4+B30hTiV2NfUt53jXYn2dKSARPGbYBx6hThw3rFbO7KYtAByCYN5ZBNL92iqNAWvEvaMvGEZsmHUJKcOBLScpQVZlFnZJokBLEAExednkCYVS1JqUnKWdzdiWpam3mIalUmV2eWheRGImzCcqkgTGQtLBld4UFDz6xI4RhFEJmkNmQwli7daOXufhAc1B0cmJiE7n4RXSSb1EWEua58TFvz5wBMtf083EIqXa0KV3LiGypupYQDkpfT8+8NAyrcW+sOQodaw5IcfL7wBJ5dr+bRFILwqU1rUwZUu0AFBJPP51+EeU/KCCWG1eGzjo77H6GAiziTA0pMPmQ30gPKBs0OkzVIIUkkEG/58oYomFFIDx1OphyXaGF4IhPSAk8O4tOw81M2StUtabKTQ+ehHIuDqDH0b7Oe3SeJYclQCZ8phNSLVstP9qmNNCCNifmxYa92i57D9qlcPxiJ9SiqZiRdSDe9HBAUOYEB132ue0NeBMqTIy+9WCtRU5ypfKmgIuc3/GOMY/tbi5xJXPVUMQO6G1DJaBdqO0K8bipmIXQrU4FwlIolI6JA+J1iqzQHpsxRFXLUqX9HjT+z72kzuGTWrMw6y8yV/wDpGiV/A2OhGUKiPwRHMBv/AGm9pcHj5nv5C5mdRCVIWkgZQlgpqgKBGhLg9Y5+lRBcFiK+YhWYGNF2N4B71ZnTUvJlkOGPfP8ASKNShI29YDfYPiGZEskgslJUkhqqFjd6h3awialOYKbXmGDtXpbS0VxxSSolQKQo7g9aHvAV1o2sWyJAXQMzXN2aoZ6nz5QDJCChBysojKU1cEEEb6QstGVaSSwV5Odcu1BY79YZMxBIBAGUVenht8xWugh8zvGWwoA5BIodTVxWjQC5QFnPRCqFw5Nqjcfvyh60DIo2LFsoJHJns516xFmTWU9d2qWDNpy+fOJeD7ymCnsqtt25G55ecBxVSan82iVLPePQx6PQEjD3MHyhhSPR6AiD6woMej0AX9R6fSEKi58o9HoBM1YHjDHo9ARQfz1hZYj0egCBIhoELHoBJf2gssUj0egFmxHJr5R6PQDFwqbR6PQEcQDSPR6AQR0/hSAOHYQgAE3I/wBxj0egLzFIASFAAFkVF6qINeYoYZLUcxrpMj0egBcM8Mw6hNOXcf5xIlTDkBcvWutl6+Qj0egPLWRKBBLm51PiiRgD/MX/APGf+4n5x6PQH//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10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6975" y="1895475"/>
            <a:ext cx="228600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2" name="9 Marcador de contenido"/>
          <p:cNvSpPr txBox="1">
            <a:spLocks/>
          </p:cNvSpPr>
          <p:nvPr/>
        </p:nvSpPr>
        <p:spPr bwMode="auto">
          <a:xfrm>
            <a:off x="392429" y="1617395"/>
            <a:ext cx="4912996"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In the nineteen century Gustav Kirchhoff initiated the theory of electrical networks.</a:t>
            </a:r>
          </a:p>
          <a:p>
            <a:pPr marL="285750" indent="-285750">
              <a:spcBef>
                <a:spcPct val="20000"/>
              </a:spcBef>
              <a:buFont typeface="Arial" pitchFamily="34" charset="0"/>
              <a:buChar char="•"/>
            </a:pPr>
            <a:r>
              <a:rPr lang="en-US" dirty="0">
                <a:solidFill>
                  <a:schemeClr val="bg1">
                    <a:lumMod val="65000"/>
                  </a:schemeClr>
                </a:solidFill>
                <a:latin typeface="+mn-lt"/>
                <a:cs typeface="+mn-cs"/>
              </a:rPr>
              <a:t>Kirchhoff was the first person who define the  flow conservation equations, one of the milestones of network flow theory.</a:t>
            </a: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After the </a:t>
            </a:r>
            <a:r>
              <a:rPr lang="en-US" dirty="0">
                <a:solidFill>
                  <a:srgbClr val="FF0000"/>
                </a:solidFill>
                <a:latin typeface="+mn-lt"/>
                <a:cs typeface="+mn-cs"/>
              </a:rPr>
              <a:t>invention of the telephone </a:t>
            </a:r>
            <a:r>
              <a:rPr lang="en-US" dirty="0">
                <a:latin typeface="+mn-lt"/>
                <a:cs typeface="+mn-cs"/>
              </a:rPr>
              <a:t>in the 19th century by </a:t>
            </a:r>
            <a:r>
              <a:rPr lang="en-US" dirty="0">
                <a:solidFill>
                  <a:srgbClr val="FF0000"/>
                </a:solidFill>
                <a:latin typeface="+mn-lt"/>
                <a:cs typeface="+mn-cs"/>
              </a:rPr>
              <a:t>Alexander Graham Bell</a:t>
            </a:r>
            <a:r>
              <a:rPr lang="en-US" dirty="0">
                <a:latin typeface="+mn-lt"/>
                <a:cs typeface="+mn-cs"/>
              </a:rPr>
              <a:t>, the resulting applications gave the network analysis a great stimulus.</a:t>
            </a:r>
          </a:p>
          <a:p>
            <a:pPr marL="285750" indent="-285750">
              <a:spcBef>
                <a:spcPct val="20000"/>
              </a:spcBef>
              <a:buFont typeface="Arial" pitchFamily="34" charset="0"/>
              <a:buChar char="•"/>
            </a:pPr>
            <a:r>
              <a:rPr lang="en-US" dirty="0">
                <a:solidFill>
                  <a:srgbClr val="FF0000"/>
                </a:solidFill>
                <a:latin typeface="+mn-lt"/>
                <a:cs typeface="+mn-cs"/>
              </a:rPr>
              <a:t>Nicola Tesla </a:t>
            </a:r>
            <a:r>
              <a:rPr lang="en-US" dirty="0">
                <a:latin typeface="+mn-lt"/>
                <a:cs typeface="+mn-cs"/>
              </a:rPr>
              <a:t>and the </a:t>
            </a:r>
            <a:r>
              <a:rPr lang="en-US" dirty="0"/>
              <a:t>modern </a:t>
            </a:r>
            <a:r>
              <a:rPr lang="en-US" dirty="0">
                <a:solidFill>
                  <a:srgbClr val="FF0000"/>
                </a:solidFill>
              </a:rPr>
              <a:t>smartphone</a:t>
            </a:r>
            <a:r>
              <a:rPr lang="en-US" dirty="0"/>
              <a:t> (1926) https://bigthink.com/words-of-wisdom/nikola-tesla-2/</a:t>
            </a: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15582137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6</a:t>
            </a:fld>
            <a:endParaRPr lang="es-CO" dirty="0"/>
          </a:p>
        </p:txBody>
      </p:sp>
      <p:pic>
        <p:nvPicPr>
          <p:cNvPr id="6146" name="Picture 2" descr="http://upload.wikimedia.org/wikipedia/en/thumb/d/d0/D%C3%A9nes_K%C3%B6nig.jpg/200px-D%C3%A9nes_K%C3%B6n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1125" y="1517777"/>
            <a:ext cx="1905000" cy="244792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2050" y="4051960"/>
            <a:ext cx="2343150" cy="234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4"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The field evolved dramatically after the 19th century.</a:t>
            </a:r>
          </a:p>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latin typeface="+mn-lt"/>
                <a:cs typeface="+mn-cs"/>
              </a:rPr>
              <a:t>The first graph theory book was written by </a:t>
            </a:r>
            <a:r>
              <a:rPr lang="hu-HU" dirty="0">
                <a:latin typeface="+mn-lt"/>
                <a:cs typeface="+mn-cs"/>
              </a:rPr>
              <a:t>Dénes König</a:t>
            </a:r>
            <a:r>
              <a:rPr lang="en-US" dirty="0">
                <a:latin typeface="+mn-lt"/>
                <a:cs typeface="+mn-cs"/>
              </a:rPr>
              <a:t> in 1936. </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As in many other fields, WWII played a crucial role in the development of the field. </a:t>
            </a:r>
          </a:p>
          <a:p>
            <a:pPr marL="285750" indent="-285750">
              <a:spcBef>
                <a:spcPct val="20000"/>
              </a:spcBef>
              <a:buFont typeface="Arial" pitchFamily="34" charset="0"/>
              <a:buChar char="•"/>
            </a:pPr>
            <a:r>
              <a:rPr lang="en-US" dirty="0">
                <a:solidFill>
                  <a:schemeClr val="bg1">
                    <a:lumMod val="65000"/>
                  </a:schemeClr>
                </a:solidFill>
                <a:latin typeface="+mn-lt"/>
                <a:cs typeface="+mn-cs"/>
              </a:rPr>
              <a:t>Many algorithms and techniques were developed to solve logistic problems from the military.</a:t>
            </a:r>
          </a:p>
          <a:p>
            <a:pPr marL="285750" indent="-285750">
              <a:spcBef>
                <a:spcPct val="20000"/>
              </a:spcBef>
              <a:buFont typeface="Arial" pitchFamily="34" charset="0"/>
              <a:buChar char="•"/>
            </a:pPr>
            <a:r>
              <a:rPr lang="en-US" dirty="0">
                <a:solidFill>
                  <a:schemeClr val="bg1">
                    <a:lumMod val="65000"/>
                  </a:schemeClr>
                </a:solidFill>
                <a:latin typeface="+mn-lt"/>
                <a:cs typeface="+mn-cs"/>
              </a:rPr>
              <a:t>After the war, these technological advances were applied successfully in other fields.</a:t>
            </a: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2888330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7</a:t>
            </a:fld>
            <a:endParaRPr lang="es-CO" dirty="0"/>
          </a:p>
        </p:txBody>
      </p:sp>
      <p:pic>
        <p:nvPicPr>
          <p:cNvPr id="9218" name="Picture 2" descr="http://bedard.com/images/bedford%20bas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7986" y="1826945"/>
            <a:ext cx="2903337" cy="193357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www.strangecosmos.com/images/content/15377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3547" y="4124325"/>
            <a:ext cx="2877776" cy="2269332"/>
          </a:xfrm>
          <a:prstGeom prst="rect">
            <a:avLst/>
          </a:prstGeom>
          <a:noFill/>
          <a:extLst>
            <a:ext uri="{909E8E84-426E-40DD-AFC4-6F175D3DCCD1}">
              <a14:hiddenFill xmlns:a14="http://schemas.microsoft.com/office/drawing/2010/main">
                <a:solidFill>
                  <a:srgbClr val="FFFFFF"/>
                </a:solidFill>
              </a14:hiddenFill>
            </a:ext>
          </a:extLst>
        </p:spPr>
      </p:pic>
      <p:sp>
        <p:nvSpPr>
          <p:cNvPr id="8"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3"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The field evolved dramatically after the 19th century.</a:t>
            </a:r>
          </a:p>
          <a:p>
            <a:pPr>
              <a:spcBef>
                <a:spcPct val="20000"/>
              </a:spcBef>
            </a:pPr>
            <a:endParaRPr lang="en-US" b="1"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The first graph theory book was written by </a:t>
            </a:r>
            <a:r>
              <a:rPr lang="hu-HU" dirty="0">
                <a:solidFill>
                  <a:schemeClr val="bg1">
                    <a:lumMod val="65000"/>
                  </a:schemeClr>
                </a:solidFill>
                <a:latin typeface="+mn-lt"/>
                <a:cs typeface="+mn-cs"/>
              </a:rPr>
              <a:t>Dénes König</a:t>
            </a:r>
            <a:r>
              <a:rPr lang="en-US" dirty="0">
                <a:solidFill>
                  <a:schemeClr val="bg1">
                    <a:lumMod val="65000"/>
                  </a:schemeClr>
                </a:solidFill>
                <a:latin typeface="+mn-lt"/>
                <a:cs typeface="+mn-cs"/>
              </a:rPr>
              <a:t> in 1936. </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solidFill>
                  <a:srgbClr val="FF0000"/>
                </a:solidFill>
                <a:latin typeface="+mn-lt"/>
                <a:cs typeface="+mn-cs"/>
              </a:rPr>
              <a:t>As in many other fields, WWII played a crucial role in the development of the field</a:t>
            </a:r>
            <a:r>
              <a:rPr lang="en-US" dirty="0">
                <a:latin typeface="+mn-lt"/>
                <a:cs typeface="+mn-cs"/>
              </a:rPr>
              <a:t>. </a:t>
            </a:r>
          </a:p>
          <a:p>
            <a:pPr marL="285750" indent="-285750">
              <a:spcBef>
                <a:spcPct val="20000"/>
              </a:spcBef>
              <a:buFont typeface="Arial" pitchFamily="34" charset="0"/>
              <a:buChar char="•"/>
            </a:pPr>
            <a:r>
              <a:rPr lang="en-US" dirty="0">
                <a:latin typeface="+mn-lt"/>
                <a:cs typeface="+mn-cs"/>
              </a:rPr>
              <a:t>Many algorithms and techniques were developed to solve logistic problems from the military.</a:t>
            </a:r>
          </a:p>
          <a:p>
            <a:pPr marL="285750" indent="-285750">
              <a:spcBef>
                <a:spcPct val="20000"/>
              </a:spcBef>
              <a:buFont typeface="Arial" pitchFamily="34" charset="0"/>
              <a:buChar char="•"/>
            </a:pPr>
            <a:r>
              <a:rPr lang="en-US" dirty="0">
                <a:latin typeface="+mn-lt"/>
                <a:cs typeface="+mn-cs"/>
              </a:rPr>
              <a:t>After the war, these technological advances were applied successfully in other fields.</a:t>
            </a: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Tree>
    <p:extLst>
      <p:ext uri="{BB962C8B-B14F-4D97-AF65-F5344CB8AC3E}">
        <p14:creationId xmlns:p14="http://schemas.microsoft.com/office/powerpoint/2010/main" val="733784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8</a:t>
            </a:fld>
            <a:endParaRPr lang="es-CO" dirty="0"/>
          </a:p>
        </p:txBody>
      </p:sp>
      <p:sp>
        <p:nvSpPr>
          <p:cNvPr id="11" name="9 Marcador de contenido"/>
          <p:cNvSpPr txBox="1">
            <a:spLocks/>
          </p:cNvSpPr>
          <p:nvPr/>
        </p:nvSpPr>
        <p:spPr bwMode="auto">
          <a:xfrm>
            <a:off x="392429" y="1617395"/>
            <a:ext cx="4131946"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3"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The field evolved dramatically after the 19th century.</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The earliest </a:t>
            </a:r>
            <a:r>
              <a:rPr lang="en-US" dirty="0">
                <a:solidFill>
                  <a:srgbClr val="FF0000"/>
                </a:solidFill>
                <a:latin typeface="+mn-lt"/>
                <a:cs typeface="+mn-cs"/>
              </a:rPr>
              <a:t>linear programming </a:t>
            </a:r>
            <a:r>
              <a:rPr lang="en-US" dirty="0">
                <a:latin typeface="+mn-lt"/>
                <a:cs typeface="+mn-cs"/>
              </a:rPr>
              <a:t>model was developed by </a:t>
            </a:r>
            <a:r>
              <a:rPr lang="en-US" dirty="0">
                <a:solidFill>
                  <a:srgbClr val="FF0000"/>
                </a:solidFill>
                <a:latin typeface="+mn-lt"/>
                <a:cs typeface="+mn-cs"/>
              </a:rPr>
              <a:t>Leonid Kantorovich </a:t>
            </a:r>
            <a:r>
              <a:rPr lang="en-US" dirty="0">
                <a:latin typeface="+mn-lt"/>
                <a:cs typeface="+mn-cs"/>
              </a:rPr>
              <a:t>in 1939 during World War II, to plan expenditures to reduce the costs of the army.</a:t>
            </a:r>
          </a:p>
          <a:p>
            <a:pPr marL="285750" indent="-285750">
              <a:spcBef>
                <a:spcPct val="20000"/>
              </a:spcBef>
              <a:buFont typeface="Arial" pitchFamily="34" charset="0"/>
              <a:buChar char="•"/>
            </a:pPr>
            <a:r>
              <a:rPr lang="en-US" dirty="0">
                <a:solidFill>
                  <a:schemeClr val="bg1">
                    <a:lumMod val="65000"/>
                  </a:schemeClr>
                </a:solidFill>
                <a:latin typeface="+mn-lt"/>
                <a:cs typeface="+mn-cs"/>
              </a:rPr>
              <a:t>In 1940, also during World War II, </a:t>
            </a:r>
            <a:r>
              <a:rPr lang="en-US" dirty="0" err="1">
                <a:solidFill>
                  <a:schemeClr val="bg1">
                    <a:lumMod val="65000"/>
                  </a:schemeClr>
                </a:solidFill>
                <a:latin typeface="+mn-lt"/>
                <a:cs typeface="+mn-cs"/>
              </a:rPr>
              <a:t>Tjalling</a:t>
            </a:r>
            <a:r>
              <a:rPr lang="en-US" dirty="0">
                <a:solidFill>
                  <a:schemeClr val="bg1">
                    <a:lumMod val="65000"/>
                  </a:schemeClr>
                </a:solidFill>
                <a:latin typeface="+mn-lt"/>
                <a:cs typeface="+mn-cs"/>
              </a:rPr>
              <a:t> Koopmans formulated also linear optimization models to select shipping routes to send commodities from America, to Specific destinations in England.</a:t>
            </a: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For their work in the theory of optimum allocation of resources, these two researchers were awarded with the Nobel price in Economics in 1975.</a:t>
            </a:r>
          </a:p>
          <a:p>
            <a:pPr>
              <a:spcBef>
                <a:spcPct val="20000"/>
              </a:spcBef>
            </a:pPr>
            <a:endParaRPr lang="en-US" dirty="0">
              <a:latin typeface="+mn-lt"/>
              <a:cs typeface="+mn-cs"/>
            </a:endParaRPr>
          </a:p>
          <a:p>
            <a:pPr>
              <a:spcBef>
                <a:spcPct val="20000"/>
              </a:spcBef>
            </a:pPr>
            <a:endParaRPr lang="en-US" dirty="0">
              <a:latin typeface="+mn-lt"/>
              <a:cs typeface="+mn-cs"/>
            </a:endParaRP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1026" name="Picture 2" descr="http://upload.wikimedia.org/wikipedia/commons/thumb/f/f4/Leonid_Kantorovich_1975.jpg/180px-Leonid_Kantorovich_19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075" y="1755902"/>
            <a:ext cx="1714500" cy="2209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617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pPr>
              <a:defRPr/>
            </a:pPr>
            <a:fld id="{EC022F46-9A6F-4366-8E3B-EDA98FDF4138}" type="slidenum">
              <a:rPr lang="es-CO" smtClean="0"/>
              <a:pPr>
                <a:defRPr/>
              </a:pPr>
              <a:t>9</a:t>
            </a:fld>
            <a:endParaRPr lang="es-CO" dirty="0"/>
          </a:p>
        </p:txBody>
      </p:sp>
      <p:sp>
        <p:nvSpPr>
          <p:cNvPr id="11" name="9 Marcador de contenido"/>
          <p:cNvSpPr txBox="1">
            <a:spLocks/>
          </p:cNvSpPr>
          <p:nvPr/>
        </p:nvSpPr>
        <p:spPr bwMode="auto">
          <a:xfrm>
            <a:off x="392429" y="1617395"/>
            <a:ext cx="4131946" cy="4696616"/>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endParaRPr lang="en-US" dirty="0">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sp>
        <p:nvSpPr>
          <p:cNvPr id="10" name="2 Título"/>
          <p:cNvSpPr txBox="1">
            <a:spLocks/>
          </p:cNvSpPr>
          <p:nvPr/>
        </p:nvSpPr>
        <p:spPr bwMode="auto">
          <a:xfrm>
            <a:off x="457200" y="817563"/>
            <a:ext cx="8229600" cy="6365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3000" b="1" dirty="0">
                <a:solidFill>
                  <a:schemeClr val="bg1"/>
                </a:solidFill>
              </a:rPr>
              <a:t>Network Analysis History</a:t>
            </a:r>
          </a:p>
        </p:txBody>
      </p:sp>
      <p:sp>
        <p:nvSpPr>
          <p:cNvPr id="13" name="9 Marcador de contenido"/>
          <p:cNvSpPr txBox="1">
            <a:spLocks/>
          </p:cNvSpPr>
          <p:nvPr/>
        </p:nvSpPr>
        <p:spPr bwMode="auto">
          <a:xfrm>
            <a:off x="392428" y="1617395"/>
            <a:ext cx="5170171" cy="486913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spcBef>
                <a:spcPct val="20000"/>
              </a:spcBef>
            </a:pPr>
            <a:r>
              <a:rPr lang="en-US" b="1" dirty="0">
                <a:latin typeface="+mn-lt"/>
                <a:cs typeface="+mn-cs"/>
              </a:rPr>
              <a:t>The field evolved dramatically after the 19th century.</a:t>
            </a:r>
          </a:p>
          <a:p>
            <a:pPr>
              <a:spcBef>
                <a:spcPct val="20000"/>
              </a:spcBef>
            </a:pPr>
            <a:endParaRPr lang="en-US" dirty="0">
              <a:latin typeface="+mn-lt"/>
              <a:cs typeface="+mn-cs"/>
            </a:endParaRPr>
          </a:p>
          <a:p>
            <a:pPr marL="285750" indent="-285750">
              <a:spcBef>
                <a:spcPct val="20000"/>
              </a:spcBef>
              <a:buFont typeface="Arial" pitchFamily="34" charset="0"/>
              <a:buChar char="•"/>
            </a:pPr>
            <a:r>
              <a:rPr lang="en-US" dirty="0">
                <a:solidFill>
                  <a:schemeClr val="bg1">
                    <a:lumMod val="65000"/>
                  </a:schemeClr>
                </a:solidFill>
                <a:latin typeface="+mn-lt"/>
                <a:cs typeface="+mn-cs"/>
              </a:rPr>
              <a:t>The earliest linear programming model was developed by Leonid Kantorovich in 1939 during World War II, to plan expenditures to reduce the costs of the army.</a:t>
            </a:r>
          </a:p>
          <a:p>
            <a:pPr marL="285750" indent="-285750">
              <a:spcBef>
                <a:spcPct val="20000"/>
              </a:spcBef>
              <a:buFont typeface="Arial" pitchFamily="34" charset="0"/>
              <a:buChar char="•"/>
            </a:pPr>
            <a:r>
              <a:rPr lang="en-US" dirty="0">
                <a:latin typeface="+mn-lt"/>
                <a:cs typeface="+mn-cs"/>
              </a:rPr>
              <a:t>In 1940, also during World War II, </a:t>
            </a:r>
            <a:r>
              <a:rPr lang="en-US" dirty="0" err="1">
                <a:solidFill>
                  <a:srgbClr val="FF0000"/>
                </a:solidFill>
                <a:latin typeface="+mn-lt"/>
                <a:cs typeface="+mn-cs"/>
              </a:rPr>
              <a:t>Tjalling</a:t>
            </a:r>
            <a:r>
              <a:rPr lang="en-US" dirty="0">
                <a:latin typeface="+mn-lt"/>
                <a:cs typeface="+mn-cs"/>
              </a:rPr>
              <a:t> </a:t>
            </a:r>
            <a:r>
              <a:rPr lang="en-US" dirty="0">
                <a:solidFill>
                  <a:srgbClr val="FF0000"/>
                </a:solidFill>
                <a:latin typeface="+mn-lt"/>
                <a:cs typeface="+mn-cs"/>
              </a:rPr>
              <a:t>Koopmans</a:t>
            </a:r>
            <a:r>
              <a:rPr lang="en-US" dirty="0">
                <a:latin typeface="+mn-lt"/>
                <a:cs typeface="+mn-cs"/>
              </a:rPr>
              <a:t> formulated also linear optimization models to select shipping routes to send commodities from America, to Specific destinations in England.</a:t>
            </a:r>
          </a:p>
          <a:p>
            <a:pPr marL="285750" indent="-285750">
              <a:spcBef>
                <a:spcPct val="20000"/>
              </a:spcBef>
              <a:buFont typeface="Arial" pitchFamily="34" charset="0"/>
              <a:buChar char="•"/>
            </a:pPr>
            <a:endParaRPr lang="en-US" dirty="0">
              <a:latin typeface="+mn-lt"/>
              <a:cs typeface="+mn-cs"/>
            </a:endParaRPr>
          </a:p>
          <a:p>
            <a:pPr marL="285750" indent="-285750">
              <a:spcBef>
                <a:spcPct val="20000"/>
              </a:spcBef>
              <a:buFont typeface="Arial" pitchFamily="34" charset="0"/>
              <a:buChar char="•"/>
            </a:pPr>
            <a:r>
              <a:rPr lang="en-US" dirty="0">
                <a:latin typeface="+mn-lt"/>
                <a:cs typeface="+mn-cs"/>
              </a:rPr>
              <a:t>For their work in the theory of optimum allocation of resources, these two researchers were awarded with the </a:t>
            </a:r>
            <a:r>
              <a:rPr lang="en-US" dirty="0">
                <a:solidFill>
                  <a:srgbClr val="FF0000"/>
                </a:solidFill>
                <a:latin typeface="+mn-lt"/>
                <a:cs typeface="+mn-cs"/>
              </a:rPr>
              <a:t>Nobel price in Economics in 1975</a:t>
            </a:r>
            <a:r>
              <a:rPr lang="en-US" dirty="0">
                <a:latin typeface="+mn-lt"/>
                <a:cs typeface="+mn-cs"/>
              </a:rPr>
              <a:t>.</a:t>
            </a:r>
          </a:p>
          <a:p>
            <a:pPr>
              <a:spcBef>
                <a:spcPct val="20000"/>
              </a:spcBef>
            </a:pPr>
            <a:endParaRPr lang="en-US" dirty="0">
              <a:latin typeface="+mn-lt"/>
              <a:cs typeface="+mn-cs"/>
            </a:endParaRPr>
          </a:p>
          <a:p>
            <a:pPr>
              <a:spcBef>
                <a:spcPct val="20000"/>
              </a:spcBef>
            </a:pPr>
            <a:endParaRPr lang="en-US" dirty="0">
              <a:latin typeface="+mn-lt"/>
              <a:cs typeface="+mn-cs"/>
            </a:endParaRPr>
          </a:p>
          <a:p>
            <a:pPr marL="285750" indent="-285750">
              <a:spcBef>
                <a:spcPct val="20000"/>
              </a:spcBef>
              <a:buFont typeface="Arial" pitchFamily="34" charset="0"/>
              <a:buChar char="•"/>
            </a:pPr>
            <a:endParaRPr lang="en-US" dirty="0">
              <a:solidFill>
                <a:schemeClr val="bg1">
                  <a:lumMod val="65000"/>
                </a:schemeClr>
              </a:solidFill>
              <a:latin typeface="+mn-lt"/>
              <a:cs typeface="+mn-cs"/>
            </a:endParaRPr>
          </a:p>
          <a:p>
            <a:pPr>
              <a:spcBef>
                <a:spcPct val="20000"/>
              </a:spcBef>
            </a:pPr>
            <a:endParaRPr lang="en-US" dirty="0">
              <a:latin typeface="+mn-lt"/>
              <a:cs typeface="+mn-cs"/>
            </a:endParaRPr>
          </a:p>
          <a:p>
            <a:pPr marL="342900" indent="-342900">
              <a:spcBef>
                <a:spcPct val="20000"/>
              </a:spcBef>
              <a:buFont typeface="Arial" pitchFamily="34" charset="0"/>
              <a:buChar char="•"/>
            </a:pPr>
            <a:endParaRPr lang="en-US" dirty="0">
              <a:latin typeface="+mn-lt"/>
              <a:cs typeface="+mn-cs"/>
            </a:endParaRPr>
          </a:p>
        </p:txBody>
      </p:sp>
      <p:pic>
        <p:nvPicPr>
          <p:cNvPr id="1026" name="Picture 2" descr="http://upload.wikimedia.org/wikipedia/commons/thumb/f/f4/Leonid_Kantorovich_1975.jpg/180px-Leonid_Kantorovich_197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075" y="1755902"/>
            <a:ext cx="1714500" cy="22098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upload.wikimedia.org/wikipedia/en/thumb/d/d0/Tjalling_Koopmans.jpg/200px-Tjalling_Koopman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3075" y="4150488"/>
            <a:ext cx="1714500" cy="2263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2422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9326</TotalTime>
  <Words>3455</Words>
  <Application>Microsoft Office PowerPoint</Application>
  <PresentationFormat>On-screen Show (4:3)</PresentationFormat>
  <Paragraphs>412</Paragraphs>
  <Slides>49</Slides>
  <Notes>26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49</vt:i4>
      </vt:variant>
    </vt:vector>
  </HeadingPairs>
  <TitlesOfParts>
    <vt:vector size="60" baseType="lpstr">
      <vt:lpstr>-apple-system</vt:lpstr>
      <vt:lpstr>Arial</vt:lpstr>
      <vt:lpstr>Calibri</vt:lpstr>
      <vt:lpstr>Cambria Math</vt:lpstr>
      <vt:lpstr>Franklin Gothic Book</vt:lpstr>
      <vt:lpstr>Perpetua</vt:lpstr>
      <vt:lpstr>Times</vt:lpstr>
      <vt:lpstr>Times New Roman</vt:lpstr>
      <vt:lpstr>Wingdings</vt:lpstr>
      <vt:lpstr>Wingdings 2</vt:lpstr>
      <vt:lpstr>Equity</vt:lpstr>
      <vt:lpstr>Introduction to data analytics for networks – a historical perspective and major advances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Handbook of Optimization in Complex Networks</vt:lpstr>
      <vt:lpstr>Handbook of Optimization in Complex Networks</vt:lpstr>
      <vt:lpstr>Handbook of Optimization in Complex Networks</vt:lpstr>
      <vt:lpstr>Handbook of Optimization in Complex Networks</vt:lpstr>
      <vt:lpstr>Recent Graph Theory &amp;Networks</vt:lpstr>
      <vt:lpstr>Recent Graph Theory &amp; Networks</vt:lpstr>
      <vt:lpstr>Recent Graph Theory &amp; Networks</vt:lpstr>
      <vt:lpstr>Network Models in Nature</vt:lpstr>
      <vt:lpstr>Our Work on Networks Includes:  </vt:lpstr>
      <vt:lpstr>Networks of Networks</vt:lpstr>
      <vt:lpstr>Critical Elements and Robustness</vt:lpstr>
      <vt:lpstr>New Challenges</vt:lpstr>
      <vt:lpstr>PowerPoint Presentation</vt:lpstr>
      <vt:lpstr>New Challenges</vt:lpstr>
      <vt:lpstr> Interdependent and multiplex networks</vt:lpstr>
      <vt:lpstr>Figure 1: Illustration of the interdependent relationship among different infrastructures [69]. </vt:lpstr>
      <vt:lpstr>PowerPoint Presentation</vt:lpstr>
      <vt:lpstr>What is diversity? </vt:lpstr>
      <vt:lpstr> In multiplex networks, what is diversity? </vt:lpstr>
      <vt:lpstr>PowerPoint Presentation</vt:lpstr>
      <vt:lpstr>PowerPoint Presentation</vt:lpstr>
      <vt:lpstr>PowerPoint Presentation</vt:lpstr>
      <vt:lpstr>Diversity Measure</vt:lpstr>
      <vt:lpstr>PowerPoint Presentation</vt:lpstr>
      <vt:lpstr>PowerPoint Presentation</vt:lpstr>
      <vt:lpstr>Results</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Analysis and Data Mining in Computational Neuro-Science</dc:title>
  <dc:creator>Korenkevych,Dmytro</dc:creator>
  <cp:lastModifiedBy>panayote pardalos</cp:lastModifiedBy>
  <cp:revision>168</cp:revision>
  <dcterms:created xsi:type="dcterms:W3CDTF">2011-09-27T15:43:08Z</dcterms:created>
  <dcterms:modified xsi:type="dcterms:W3CDTF">2024-06-12T04:35:03Z</dcterms:modified>
</cp:coreProperties>
</file>