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handoutMasterIdLst>
    <p:handoutMasterId r:id="rId39"/>
  </p:handoutMasterIdLst>
  <p:sldIdLst>
    <p:sldId id="256" r:id="rId2"/>
    <p:sldId id="336" r:id="rId3"/>
    <p:sldId id="258" r:id="rId4"/>
    <p:sldId id="338" r:id="rId5"/>
    <p:sldId id="263" r:id="rId6"/>
    <p:sldId id="316" r:id="rId7"/>
    <p:sldId id="327" r:id="rId8"/>
    <p:sldId id="325" r:id="rId9"/>
    <p:sldId id="299" r:id="rId10"/>
    <p:sldId id="339" r:id="rId11"/>
    <p:sldId id="279" r:id="rId12"/>
    <p:sldId id="289" r:id="rId13"/>
    <p:sldId id="298" r:id="rId14"/>
    <p:sldId id="311" r:id="rId15"/>
    <p:sldId id="312" r:id="rId16"/>
    <p:sldId id="313" r:id="rId17"/>
    <p:sldId id="314" r:id="rId18"/>
    <p:sldId id="285" r:id="rId19"/>
    <p:sldId id="328" r:id="rId20"/>
    <p:sldId id="329" r:id="rId21"/>
    <p:sldId id="331" r:id="rId22"/>
    <p:sldId id="330" r:id="rId23"/>
    <p:sldId id="284" r:id="rId24"/>
    <p:sldId id="321" r:id="rId25"/>
    <p:sldId id="333" r:id="rId26"/>
    <p:sldId id="332" r:id="rId27"/>
    <p:sldId id="315" r:id="rId28"/>
    <p:sldId id="300" r:id="rId29"/>
    <p:sldId id="340" r:id="rId30"/>
    <p:sldId id="288" r:id="rId31"/>
    <p:sldId id="334" r:id="rId32"/>
    <p:sldId id="337" r:id="rId33"/>
    <p:sldId id="335" r:id="rId34"/>
    <p:sldId id="259" r:id="rId35"/>
    <p:sldId id="261" r:id="rId36"/>
    <p:sldId id="262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Bronskill" initials="JB" lastIdx="4" clrIdx="0">
    <p:extLst>
      <p:ext uri="{19B8F6BF-5375-455C-9EA6-DF929625EA0E}">
        <p15:presenceInfo xmlns:p15="http://schemas.microsoft.com/office/powerpoint/2012/main" userId="8724bb90a3e6fa22" providerId="Windows Live"/>
      </p:ext>
    </p:extLst>
  </p:cmAuthor>
  <p:cmAuthor id="2" name="Richard Turner" initials="RT" lastIdx="1" clrIdx="1">
    <p:extLst>
      <p:ext uri="{19B8F6BF-5375-455C-9EA6-DF929625EA0E}">
        <p15:presenceInfo xmlns:p15="http://schemas.microsoft.com/office/powerpoint/2012/main" userId="S::t-riturn@microsoft.com::d53b6f47-aaf9-489a-a61a-44d20c2f71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0000"/>
    <a:srgbClr val="00305C"/>
    <a:srgbClr val="003E72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51"/>
    <p:restoredTop sz="94534"/>
  </p:normalViewPr>
  <p:slideViewPr>
    <p:cSldViewPr snapToGrid="0">
      <p:cViewPr>
        <p:scale>
          <a:sx n="72" d="100"/>
          <a:sy n="72" d="100"/>
        </p:scale>
        <p:origin x="944" y="736"/>
      </p:cViewPr>
      <p:guideLst>
        <p:guide orient="horz" pos="1620"/>
        <p:guide pos="2880"/>
      </p:guideLst>
    </p:cSldViewPr>
  </p:slideViewPr>
  <p:notesTextViewPr>
    <p:cViewPr>
      <p:scale>
        <a:sx n="80" d="100"/>
        <a:sy n="8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751631-969E-1C43-95CB-1BBC17D13F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1470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43000" y="4343400"/>
            <a:ext cx="45561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106E97-990F-1E4D-B440-2F0D472EC1C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3544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0D84965-DF59-124B-899A-09DB40B42AFD}" type="slidenum">
              <a:rPr lang="en-GB" altLang="en-US" smtClean="0"/>
              <a:pPr>
                <a:spcBef>
                  <a:spcPct val="0"/>
                </a:spcBef>
                <a:defRPr/>
              </a:pPr>
              <a:t>1</a:t>
            </a:fld>
            <a:endParaRPr lang="en-GB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897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3274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8515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8707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4092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0262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7750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9661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6174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95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442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66352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2416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4433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7221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365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9792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0355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082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172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195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86632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8591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106E97-990F-1E4D-B440-2F0D472EC1C3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953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E515-7D01-5E46-93C4-1FA585E7A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C8166-9B8F-B94A-9BE8-3AC2D1006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5CB7-C8BC-F84F-961A-BD1BD03E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63633-41DE-E24F-B7D0-58C7171E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98842-921D-4741-978B-9E1C3813B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8BDBD-93BB-DB46-A83F-35349B948FF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221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3AFC-82D8-4546-A9BA-C8D85FD9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AC87C-E9CC-8848-9C0F-0C92EE1F7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2DE9E-DB56-9A4C-8F65-277FF965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5CD2D-A2AC-9C49-980D-591A7E16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EDC57-5560-EC40-A128-FF6D7F03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BE1C39-564A-D64D-ACF5-8FC3D84D16F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412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D1D3E-C608-ED4B-B2C9-0824AB147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1189B-F338-054A-8970-1424835F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267DD-536B-E14C-8C3B-15E23B93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A722-A985-DA45-8340-C5AB11661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4C430-D652-C94D-ABAB-EB455A12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B0683-24E7-6D47-971F-B16DD6511640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79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C29C-AD49-A649-BB37-46D7A62A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80047-1470-0144-906F-9F19B99F8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F5F8D-F26E-2547-8AC6-B36E68C7B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15B6-C09E-EC4A-8AD2-BCB0DA7BE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3F9D1-34C9-B741-B3B6-A7C6254A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E52C3E-AF81-BD4E-879D-4C8371C2582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92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1A59-C9D9-FE42-987F-9F2DCF3F9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2F61B-F50F-9D4A-BB39-2704A2724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9C183-2141-6347-AC99-FDD9F6998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7662C-C568-2F41-A98A-2C97DD3B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56AC3-F0FE-7D46-B465-BF0BAD2B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249F0-8EBA-1447-BDE3-EDCA3AC5875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0565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40A53-A579-8D45-9F22-C6E1A8F7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1D0A7-A4CD-4A43-B2A0-F8B2F0C59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A5F77-EE63-F948-B500-4A84D610B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A1AD7-DA7E-804D-9B66-11845BA2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3AED4-C06F-C448-9E82-AD4F1D1A2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143A5-C02F-FC43-8EC6-0478A7CD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FAF2E-1920-8745-97BF-276700A8393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119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24CF-026C-7844-BD42-C25EDA27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87FB7-6FEE-2049-92CA-AA0427060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8B63A-7445-AD42-A1D5-5235DB69C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B09EBA-DDEF-2341-975F-A88764E42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96E5A1-0EE0-224E-A57E-8B80DEABF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85319-5702-344F-8CF9-F130C4E4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D124BC-6A5E-C44F-B5A3-320D024C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35E8A-1E1C-4048-A85F-95DBC93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D64FB-6A30-4B48-8EFA-40778A5F146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677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6E7A-38A0-E944-BF3B-CCDFFFC5C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E206FD-8E48-A740-8818-7F927DF5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6BF1B-EF41-8B45-B265-3839A2B0B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90AC3B-C962-F145-B900-382C0D665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103E2-24D1-A54C-86E6-379904279F4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7648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5669DF-CA95-C849-ABAD-26542F59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70EFBF-9483-874B-88C4-EB256461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62D3A-A8B7-EA45-9979-1E288E802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95BDCF-3833-2342-A367-BBA712FA49ED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322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D903-F753-894A-8193-5E3D7C7F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1129-84FC-BA48-8F5A-D0E199F8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CAB9F-EDAB-AA46-8AF7-9D3E47B58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FE79D-2E57-8446-B7AD-8ED9C953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9EF9-B9E1-DF49-8F01-3AF41664D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1C408-A5C4-3D4E-BC51-0DB97BFD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BB088-0955-D04B-B636-10A1CA87881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718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10F10-9B5B-894B-A57F-4AEB527C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71B33-C448-4C42-82C7-D5F86708B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A1777-D544-C24A-BD29-3CB1052C9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AC9D7-8001-1742-AB6E-4D165C0D3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421F7-DCFD-DA4A-BF1D-D2AE885E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85CA4-0D21-FB48-9AFF-CA4B65973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F7CE6-45B8-1540-B1DB-220FF8827F4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755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124B2-5A8D-DE47-80F9-AEFB03B4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C86D2-E8B2-284B-97A6-71357A58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4441B-ED17-5D44-98AF-710F50EC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A6F90-DE0E-854A-BD97-9024EFC4D638}" type="datetimeFigureOut">
              <a:rPr lang="en-US" smtClean="0"/>
              <a:t>9/5/19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B6903-4C6B-C642-A203-46E7AF0AC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D0C53-2338-1748-A5EC-633B44031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9609C44-F7E3-0C4A-981E-FCF577138E6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03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0" Type="http://schemas.openxmlformats.org/officeDocument/2006/relationships/image" Target="../media/image47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50.png"/><Relationship Id="rId7" Type="http://schemas.openxmlformats.org/officeDocument/2006/relationships/image" Target="../media/image28.JPEG"/><Relationship Id="rId12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32.JPEG"/><Relationship Id="rId4" Type="http://schemas.openxmlformats.org/officeDocument/2006/relationships/image" Target="../media/image51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360.png"/><Relationship Id="rId10" Type="http://schemas.openxmlformats.org/officeDocument/2006/relationships/image" Target="../media/image60.png"/><Relationship Id="rId4" Type="http://schemas.openxmlformats.org/officeDocument/2006/relationships/image" Target="../media/image350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4.jpg"/><Relationship Id="rId3" Type="http://schemas.openxmlformats.org/officeDocument/2006/relationships/image" Target="../media/image350.png"/><Relationship Id="rId7" Type="http://schemas.openxmlformats.org/officeDocument/2006/relationships/image" Target="../media/image58.png"/><Relationship Id="rId12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2.jpg"/><Relationship Id="rId15" Type="http://schemas.openxmlformats.org/officeDocument/2006/relationships/image" Target="../media/image64.emf"/><Relationship Id="rId10" Type="http://schemas.openxmlformats.org/officeDocument/2006/relationships/image" Target="../media/image61.jpg"/><Relationship Id="rId4" Type="http://schemas.openxmlformats.org/officeDocument/2006/relationships/image" Target="../media/image360.png"/><Relationship Id="rId9" Type="http://schemas.openxmlformats.org/officeDocument/2006/relationships/image" Target="../media/image60.png"/><Relationship Id="rId1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70.png"/><Relationship Id="rId3" Type="http://schemas.openxmlformats.org/officeDocument/2006/relationships/image" Target="../media/image65.png"/><Relationship Id="rId21" Type="http://schemas.openxmlformats.org/officeDocument/2006/relationships/image" Target="../media/image73.png"/><Relationship Id="rId7" Type="http://schemas.openxmlformats.org/officeDocument/2006/relationships/image" Target="../media/image52.jpg"/><Relationship Id="rId12" Type="http://schemas.openxmlformats.org/officeDocument/2006/relationships/image" Target="../media/image61.jp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3.jp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60.png"/><Relationship Id="rId24" Type="http://schemas.openxmlformats.org/officeDocument/2006/relationships/image" Target="../media/image76.png"/><Relationship Id="rId5" Type="http://schemas.openxmlformats.org/officeDocument/2006/relationships/image" Target="../media/image67.png"/><Relationship Id="rId15" Type="http://schemas.openxmlformats.org/officeDocument/2006/relationships/image" Target="../media/image54.jpg"/><Relationship Id="rId23" Type="http://schemas.openxmlformats.org/officeDocument/2006/relationships/image" Target="../media/image75.png"/><Relationship Id="rId10" Type="http://schemas.openxmlformats.org/officeDocument/2006/relationships/image" Target="../media/image59.png"/><Relationship Id="rId19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58.png"/><Relationship Id="rId14" Type="http://schemas.openxmlformats.org/officeDocument/2006/relationships/image" Target="../media/image53.jpg"/><Relationship Id="rId22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70.png"/><Relationship Id="rId3" Type="http://schemas.openxmlformats.org/officeDocument/2006/relationships/image" Target="../media/image65.png"/><Relationship Id="rId21" Type="http://schemas.openxmlformats.org/officeDocument/2006/relationships/image" Target="../media/image73.png"/><Relationship Id="rId7" Type="http://schemas.openxmlformats.org/officeDocument/2006/relationships/image" Target="../media/image52.jpg"/><Relationship Id="rId12" Type="http://schemas.openxmlformats.org/officeDocument/2006/relationships/image" Target="../media/image61.jp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jp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60.png"/><Relationship Id="rId24" Type="http://schemas.openxmlformats.org/officeDocument/2006/relationships/image" Target="../media/image76.png"/><Relationship Id="rId5" Type="http://schemas.openxmlformats.org/officeDocument/2006/relationships/image" Target="../media/image67.png"/><Relationship Id="rId15" Type="http://schemas.openxmlformats.org/officeDocument/2006/relationships/image" Target="../media/image54.jpg"/><Relationship Id="rId23" Type="http://schemas.openxmlformats.org/officeDocument/2006/relationships/image" Target="../media/image75.png"/><Relationship Id="rId10" Type="http://schemas.openxmlformats.org/officeDocument/2006/relationships/image" Target="../media/image59.png"/><Relationship Id="rId19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58.png"/><Relationship Id="rId14" Type="http://schemas.openxmlformats.org/officeDocument/2006/relationships/image" Target="../media/image53.jpg"/><Relationship Id="rId2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jpg"/><Relationship Id="rId18" Type="http://schemas.openxmlformats.org/officeDocument/2006/relationships/image" Target="../media/image73.png"/><Relationship Id="rId3" Type="http://schemas.openxmlformats.org/officeDocument/2006/relationships/image" Target="../media/image65.png"/><Relationship Id="rId21" Type="http://schemas.openxmlformats.org/officeDocument/2006/relationships/image" Target="../media/image76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61.jpg"/><Relationship Id="rId5" Type="http://schemas.openxmlformats.org/officeDocument/2006/relationships/image" Target="../media/image67.png"/><Relationship Id="rId15" Type="http://schemas.openxmlformats.org/officeDocument/2006/relationships/image" Target="../media/image63.jpg"/><Relationship Id="rId10" Type="http://schemas.openxmlformats.org/officeDocument/2006/relationships/image" Target="../media/image60.png"/><Relationship Id="rId19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image" Target="../media/image59.png"/><Relationship Id="rId1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72.png"/><Relationship Id="rId3" Type="http://schemas.openxmlformats.org/officeDocument/2006/relationships/image" Target="../media/image65.png"/><Relationship Id="rId21" Type="http://schemas.openxmlformats.org/officeDocument/2006/relationships/image" Target="../media/image75.png"/><Relationship Id="rId7" Type="http://schemas.openxmlformats.org/officeDocument/2006/relationships/image" Target="../media/image52.jpg"/><Relationship Id="rId12" Type="http://schemas.openxmlformats.org/officeDocument/2006/relationships/image" Target="../media/image61.jp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3.jp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60.png"/><Relationship Id="rId5" Type="http://schemas.openxmlformats.org/officeDocument/2006/relationships/image" Target="../media/image67.png"/><Relationship Id="rId15" Type="http://schemas.openxmlformats.org/officeDocument/2006/relationships/image" Target="../media/image54.jpg"/><Relationship Id="rId10" Type="http://schemas.openxmlformats.org/officeDocument/2006/relationships/image" Target="../media/image59.png"/><Relationship Id="rId19" Type="http://schemas.openxmlformats.org/officeDocument/2006/relationships/image" Target="../media/image73.png"/><Relationship Id="rId4" Type="http://schemas.openxmlformats.org/officeDocument/2006/relationships/image" Target="../media/image66.png"/><Relationship Id="rId9" Type="http://schemas.openxmlformats.org/officeDocument/2006/relationships/image" Target="../media/image58.png"/><Relationship Id="rId14" Type="http://schemas.openxmlformats.org/officeDocument/2006/relationships/image" Target="../media/image53.jpg"/><Relationship Id="rId22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18" Type="http://schemas.openxmlformats.org/officeDocument/2006/relationships/hyperlink" Target="http://commons.wikimedia.org/wiki/File:Xmark01.svg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12" Type="http://schemas.openxmlformats.org/officeDocument/2006/relationships/image" Target="../media/image23.JPE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ommons.wikimedia.org/wiki/category:green_check_mark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0.JPEG"/><Relationship Id="rId5" Type="http://schemas.openxmlformats.org/officeDocument/2006/relationships/image" Target="../media/image19.JPEG"/><Relationship Id="rId15" Type="http://schemas.openxmlformats.org/officeDocument/2006/relationships/image" Target="../media/image31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3.JPEG"/><Relationship Id="rId18" Type="http://schemas.openxmlformats.org/officeDocument/2006/relationships/image" Target="../media/image78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openxmlformats.org/officeDocument/2006/relationships/image" Target="../media/image30.JPEG"/><Relationship Id="rId17" Type="http://schemas.openxmlformats.org/officeDocument/2006/relationships/hyperlink" Target="http://commons.wikimedia.org/wiki/category:green_check_marks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19" Type="http://schemas.openxmlformats.org/officeDocument/2006/relationships/hyperlink" Target="http://commons.wikimedia.org/wiki/File:Xmark01.svg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3.JPEG"/><Relationship Id="rId18" Type="http://schemas.openxmlformats.org/officeDocument/2006/relationships/image" Target="../media/image31.png"/><Relationship Id="rId3" Type="http://schemas.openxmlformats.org/officeDocument/2006/relationships/image" Target="../media/image26.JPEG"/><Relationship Id="rId21" Type="http://schemas.openxmlformats.org/officeDocument/2006/relationships/hyperlink" Target="http://commons.wikimedia.org/wiki/File:Xmark01.svg" TargetMode="External"/><Relationship Id="rId7" Type="http://schemas.openxmlformats.org/officeDocument/2006/relationships/image" Target="../media/image28.JPEG"/><Relationship Id="rId12" Type="http://schemas.openxmlformats.org/officeDocument/2006/relationships/image" Target="../media/image30.JPE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2.JPE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19" Type="http://schemas.openxmlformats.org/officeDocument/2006/relationships/hyperlink" Target="http://commons.wikimedia.org/wiki/category:green_check_marks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5.09921" TargetMode="External"/><Relationship Id="rId2" Type="http://schemas.openxmlformats.org/officeDocument/2006/relationships/hyperlink" Target="https://arxiv.org/abs/1906.0769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larifai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hyperlink" Target="http://clarifai.com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3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openxmlformats.org/officeDocument/2006/relationships/image" Target="../media/image30.JPEG"/><Relationship Id="rId17" Type="http://schemas.openxmlformats.org/officeDocument/2006/relationships/hyperlink" Target="http://commons.wikimedia.org/wiki/category:green_check_marks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3.JPEG"/><Relationship Id="rId1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openxmlformats.org/officeDocument/2006/relationships/image" Target="../media/image30.JPE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19" Type="http://schemas.openxmlformats.org/officeDocument/2006/relationships/hyperlink" Target="http://commons.wikimedia.org/wiki/category:green_check_marks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0.JPEG"/><Relationship Id="rId1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32.JPE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28.JPEG"/><Relationship Id="rId15" Type="http://schemas.openxmlformats.org/officeDocument/2006/relationships/image" Target="../media/image36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4308" y="1236139"/>
            <a:ext cx="9103072" cy="107637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GB" sz="4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Extending the frontiers of deep learning </a:t>
            </a:r>
            <a:br>
              <a:rPr lang="en-GB" sz="4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4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using probabilistic modelling</a:t>
            </a:r>
            <a:endParaRPr lang="en-US" altLang="en-US" sz="40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2D6FD-1747-4DCE-A684-AF575E03F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4" y="2823390"/>
            <a:ext cx="1076377" cy="1076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BEC059-CE67-4CC8-9BF5-9CF353704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36" y="2823390"/>
            <a:ext cx="927911" cy="1076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93652F-2C5A-46ED-A0DF-E8FFE246D8DF}"/>
              </a:ext>
            </a:extLst>
          </p:cNvPr>
          <p:cNvGrpSpPr/>
          <p:nvPr/>
        </p:nvGrpSpPr>
        <p:grpSpPr>
          <a:xfrm>
            <a:off x="1776148" y="2823390"/>
            <a:ext cx="1722471" cy="1919727"/>
            <a:chOff x="395536" y="2980504"/>
            <a:chExt cx="1722471" cy="1919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B20CC9-A710-4223-8566-34AC2AF6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84" y="2980504"/>
              <a:ext cx="1076377" cy="10763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A4511A-8D9B-4DD0-9F66-1A75A84D0050}"/>
                </a:ext>
              </a:extLst>
            </p:cNvPr>
            <p:cNvSpPr txBox="1"/>
            <p:nvPr/>
          </p:nvSpPr>
          <p:spPr>
            <a:xfrm>
              <a:off x="395536" y="4161566"/>
              <a:ext cx="17224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Jonathan Gordon</a:t>
              </a:r>
              <a:r>
                <a:rPr lang="en-US" sz="1400" baseline="30000" dirty="0">
                  <a:solidFill>
                    <a:srgbClr val="000000"/>
                  </a:solidFill>
                </a:rPr>
                <a:t>*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University of Cambridge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5B9228-F8D5-4D70-A30B-6B9382FF2C01}"/>
              </a:ext>
            </a:extLst>
          </p:cNvPr>
          <p:cNvGrpSpPr/>
          <p:nvPr/>
        </p:nvGrpSpPr>
        <p:grpSpPr>
          <a:xfrm>
            <a:off x="3585993" y="2823390"/>
            <a:ext cx="1722471" cy="1919727"/>
            <a:chOff x="2114045" y="2980504"/>
            <a:chExt cx="1722471" cy="19197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C20D09-836F-4819-BB81-A169D0F1A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055" y="2980504"/>
              <a:ext cx="1068453" cy="107637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F6B236-FCB1-44BC-9402-02026683E65B}"/>
                </a:ext>
              </a:extLst>
            </p:cNvPr>
            <p:cNvSpPr txBox="1"/>
            <p:nvPr/>
          </p:nvSpPr>
          <p:spPr>
            <a:xfrm>
              <a:off x="2114045" y="4161566"/>
              <a:ext cx="17224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0000"/>
                  </a:solidFill>
                </a:rPr>
                <a:t>John Bronskill</a:t>
              </a:r>
              <a:r>
                <a:rPr lang="en-US" sz="1400" baseline="30000">
                  <a:solidFill>
                    <a:srgbClr val="000000"/>
                  </a:solidFill>
                </a:rPr>
                <a:t>*</a:t>
              </a:r>
              <a:endParaRPr lang="en-US" sz="1400">
                <a:solidFill>
                  <a:srgbClr val="000000"/>
                </a:solidFill>
              </a:endParaRPr>
            </a:p>
            <a:p>
              <a:pPr algn="ctr"/>
              <a:r>
                <a:rPr lang="en-US" sz="1400">
                  <a:solidFill>
                    <a:srgbClr val="000000"/>
                  </a:solidFill>
                </a:rPr>
                <a:t>University of Cambridge</a:t>
              </a:r>
              <a:endParaRPr lang="en-GB" sz="140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111A4FE-A91C-4A44-9A17-152D21945A80}"/>
              </a:ext>
            </a:extLst>
          </p:cNvPr>
          <p:cNvSpPr txBox="1"/>
          <p:nvPr/>
        </p:nvSpPr>
        <p:spPr>
          <a:xfrm>
            <a:off x="5444916" y="4004449"/>
            <a:ext cx="1722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Sebastian Nowozin</a:t>
            </a:r>
          </a:p>
          <a:p>
            <a:pPr algn="ctr"/>
            <a:r>
              <a:rPr lang="en-US" sz="1400">
                <a:solidFill>
                  <a:srgbClr val="000000"/>
                </a:solidFill>
              </a:rPr>
              <a:t>Google Research</a:t>
            </a:r>
          </a:p>
          <a:p>
            <a:pPr algn="ctr"/>
            <a:r>
              <a:rPr lang="en-US" sz="1400">
                <a:solidFill>
                  <a:srgbClr val="000000"/>
                </a:solidFill>
              </a:rPr>
              <a:t>Berlin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6BCDC-74A6-43C8-8703-D9A9A51B931D}"/>
              </a:ext>
            </a:extLst>
          </p:cNvPr>
          <p:cNvSpPr txBox="1"/>
          <p:nvPr/>
        </p:nvSpPr>
        <p:spPr>
          <a:xfrm>
            <a:off x="7047133" y="4011273"/>
            <a:ext cx="1722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Richard E. Turner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University of Cambridge,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Microsoft Research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E416F-D4C3-40D6-9008-235EABE5F030}"/>
              </a:ext>
            </a:extLst>
          </p:cNvPr>
          <p:cNvSpPr txBox="1"/>
          <p:nvPr/>
        </p:nvSpPr>
        <p:spPr>
          <a:xfrm>
            <a:off x="30212" y="5900281"/>
            <a:ext cx="9013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Requeima</a:t>
            </a:r>
            <a:r>
              <a:rPr lang="en-US" sz="1200" dirty="0"/>
              <a:t>, J., Gordon, J. and Bronskill, J., Nowozin, S. and Turner, R.E. "</a:t>
            </a:r>
            <a:r>
              <a:rPr lang="en-GB" altLang="en-US" sz="1200" dirty="0"/>
              <a:t> Fast and Flexible Multi-Task Classification Using Conditional Neural </a:t>
            </a:r>
          </a:p>
          <a:p>
            <a:r>
              <a:rPr lang="en-GB" altLang="en-US" sz="1200" dirty="0"/>
              <a:t>      Adaptive Processes</a:t>
            </a:r>
            <a:r>
              <a:rPr lang="en-US" sz="1200" dirty="0"/>
              <a:t>.” </a:t>
            </a:r>
            <a:r>
              <a:rPr lang="en-US" sz="1200" dirty="0" err="1"/>
              <a:t>arXiv</a:t>
            </a:r>
            <a:r>
              <a:rPr lang="en-US" sz="1200" dirty="0"/>
              <a:t> preprint arXiv:1906.07697 (2019).  </a:t>
            </a:r>
            <a:r>
              <a:rPr lang="en-US" sz="1200" baseline="30000" dirty="0"/>
              <a:t>*</a:t>
            </a:r>
            <a:r>
              <a:rPr lang="en-US" sz="1200" i="1" dirty="0"/>
              <a:t>Authors contributed equally</a:t>
            </a:r>
            <a:r>
              <a:rPr lang="en-US" sz="1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31264E-C409-4B2A-82B5-E90D2832D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516" y="-29168"/>
            <a:ext cx="2609565" cy="959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B9EE5-100D-4B2E-A5CB-E7645D53C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413" y="-80523"/>
            <a:ext cx="1641907" cy="10946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3A5450-B63A-47BA-87DC-40C9A512AC19}"/>
              </a:ext>
            </a:extLst>
          </p:cNvPr>
          <p:cNvSpPr txBox="1"/>
          <p:nvPr/>
        </p:nvSpPr>
        <p:spPr>
          <a:xfrm>
            <a:off x="132368" y="4000858"/>
            <a:ext cx="1722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James </a:t>
            </a:r>
            <a:r>
              <a:rPr lang="en-US" sz="1400" dirty="0" err="1">
                <a:solidFill>
                  <a:srgbClr val="000000"/>
                </a:solidFill>
              </a:rPr>
              <a:t>Requeima</a:t>
            </a:r>
            <a:r>
              <a:rPr lang="en-US" sz="1400" baseline="30000" dirty="0">
                <a:solidFill>
                  <a:srgbClr val="000000"/>
                </a:solidFill>
              </a:rPr>
              <a:t>*</a:t>
            </a:r>
            <a:endParaRPr lang="en-US" sz="1400" dirty="0">
              <a:solidFill>
                <a:srgbClr val="000000"/>
              </a:solidFill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University of Cambridge,</a:t>
            </a:r>
          </a:p>
          <a:p>
            <a:pPr algn="ctr"/>
            <a:r>
              <a:rPr lang="en-US" sz="1400" dirty="0" err="1">
                <a:solidFill>
                  <a:srgbClr val="000000"/>
                </a:solidFill>
              </a:rPr>
              <a:t>Invenia</a:t>
            </a:r>
            <a:r>
              <a:rPr lang="en-US" sz="1400" dirty="0">
                <a:solidFill>
                  <a:srgbClr val="000000"/>
                </a:solidFill>
              </a:rPr>
              <a:t> Labs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Image result for invenia labs">
            <a:extLst>
              <a:ext uri="{FF2B5EF4-FFF2-40B4-BE49-F238E27FC236}">
                <a16:creationId xmlns:a16="http://schemas.microsoft.com/office/drawing/2014/main" id="{A0F59AAF-4333-4F31-99F9-0A2715AC5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97" y="230335"/>
            <a:ext cx="1599219" cy="4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DB47247-9C5B-4D8D-A76D-ED359A4ABC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9" t="1943" r="22015" b="38126"/>
          <a:stretch/>
        </p:blipFill>
        <p:spPr>
          <a:xfrm>
            <a:off x="455413" y="2837587"/>
            <a:ext cx="1076377" cy="10763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896720-9F85-D84B-B0EC-31B61A26F3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8" y="160606"/>
            <a:ext cx="2246269" cy="5896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CEC7-DAF4-478E-B3FF-664CD66C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37" y="118228"/>
            <a:ext cx="8724899" cy="4238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Deep Learning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00000"/>
                </a:solidFill>
              </a:rPr>
              <a:t>Approaches: old and 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D4F70-EDDA-4B09-8089-62140407A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67" y="823449"/>
            <a:ext cx="8374063" cy="4349751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Traditional multi-task modelling approach: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800" b="1" dirty="0">
                <a:solidFill>
                  <a:srgbClr val="00B050"/>
                </a:solidFill>
              </a:rPr>
              <a:t>New approach: directly specify the predictive distribution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800" dirty="0"/>
              <a:t>    Relates to Conditional Neural Processes [1] and neural auto-regressive models</a:t>
            </a:r>
          </a:p>
          <a:p>
            <a:pPr marL="0" indent="0">
              <a:buNone/>
            </a:pPr>
            <a:r>
              <a:rPr lang="en-US" sz="1800" dirty="0"/>
              <a:t>    Train       by maximum likelihood.</a:t>
            </a:r>
          </a:p>
          <a:p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21E09-4F00-4998-91B7-D2D0A81090A0}"/>
              </a:ext>
            </a:extLst>
          </p:cNvPr>
          <p:cNvSpPr/>
          <p:nvPr/>
        </p:nvSpPr>
        <p:spPr>
          <a:xfrm>
            <a:off x="4010540" y="4879996"/>
            <a:ext cx="5791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[1] </a:t>
            </a:r>
            <a:r>
              <a:rPr lang="fr-FR" sz="1000" dirty="0" err="1"/>
              <a:t>Garnelo</a:t>
            </a:r>
            <a:r>
              <a:rPr lang="fr-FR" sz="1000" dirty="0"/>
              <a:t>, Marta, et al. "</a:t>
            </a:r>
            <a:r>
              <a:rPr lang="fr-FR" sz="1000" dirty="0" err="1"/>
              <a:t>Conditional</a:t>
            </a:r>
            <a:r>
              <a:rPr lang="fr-FR" sz="1000" dirty="0"/>
              <a:t> neural </a:t>
            </a:r>
            <a:r>
              <a:rPr lang="fr-FR" sz="1000" dirty="0" err="1"/>
              <a:t>processes</a:t>
            </a:r>
            <a:r>
              <a:rPr lang="fr-FR" sz="1000" dirty="0"/>
              <a:t>." </a:t>
            </a:r>
            <a:r>
              <a:rPr lang="fr-FR" sz="1000" dirty="0" err="1"/>
              <a:t>arXiv</a:t>
            </a:r>
            <a:r>
              <a:rPr lang="fr-FR" sz="1000" dirty="0"/>
              <a:t> </a:t>
            </a:r>
            <a:r>
              <a:rPr lang="fr-FR" sz="1000" dirty="0" err="1"/>
              <a:t>preprint</a:t>
            </a:r>
            <a:r>
              <a:rPr lang="fr-FR" sz="1000" dirty="0"/>
              <a:t> arXiv:1807.01613 (2018).</a:t>
            </a:r>
            <a:endParaRPr lang="en-US" sz="10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15060E8-5B01-DD46-9709-A67E7421C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48" y="3666304"/>
            <a:ext cx="2418715" cy="3219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350FD3-6A47-E644-96AE-F0F5EBA3E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48" y="2402331"/>
            <a:ext cx="1807845" cy="3714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6C3523-ECE2-C346-8A9C-5B765AEFB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48" y="1325118"/>
            <a:ext cx="1832610" cy="29718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1F427A-96BF-1B42-8F87-E4731830E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66" y="1387464"/>
            <a:ext cx="297180" cy="2514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1B90E0E-5892-1F41-8662-5DA02B6B4A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94" y="1055085"/>
            <a:ext cx="121920" cy="1981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1652F2-78FC-5D47-9294-9176EEF1B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74" y="772249"/>
            <a:ext cx="137160" cy="12954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72E527-32B1-8044-AF6C-0BD6974C446F}"/>
              </a:ext>
            </a:extLst>
          </p:cNvPr>
          <p:cNvSpPr txBox="1"/>
          <p:nvPr/>
        </p:nvSpPr>
        <p:spPr>
          <a:xfrm>
            <a:off x="6502825" y="646279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 task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2C17472-92F7-5F4D-8625-610AA3A9283B}"/>
              </a:ext>
            </a:extLst>
          </p:cNvPr>
          <p:cNvSpPr txBox="1"/>
          <p:nvPr/>
        </p:nvSpPr>
        <p:spPr>
          <a:xfrm>
            <a:off x="6502821" y="969479"/>
            <a:ext cx="210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 global parameters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B30AD05-2CCD-8849-AD02-B39AB6831837}"/>
              </a:ext>
            </a:extLst>
          </p:cNvPr>
          <p:cNvSpPr txBox="1"/>
          <p:nvPr/>
        </p:nvSpPr>
        <p:spPr>
          <a:xfrm>
            <a:off x="6512349" y="1334863"/>
            <a:ext cx="228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 task specific params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6505505-65C9-6E4D-8E19-468B9E500E53}"/>
              </a:ext>
            </a:extLst>
          </p:cNvPr>
          <p:cNvSpPr txBox="1"/>
          <p:nvPr/>
        </p:nvSpPr>
        <p:spPr>
          <a:xfrm>
            <a:off x="583702" y="1785742"/>
            <a:ext cx="718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 task specific parameters on task data                                                giving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FF599311-BEDA-8F42-A514-1FE41EB4D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22" y="1783618"/>
            <a:ext cx="321945" cy="354965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FD5577A-2FC3-9F4B-B554-DC5640151D53}"/>
              </a:ext>
            </a:extLst>
          </p:cNvPr>
          <p:cNvSpPr txBox="1"/>
          <p:nvPr/>
        </p:nvSpPr>
        <p:spPr>
          <a:xfrm>
            <a:off x="612337" y="235630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 using: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296115C7-521D-F145-9F2C-E75EC8BF17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69" y="4537795"/>
            <a:ext cx="165100" cy="2724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3CE9008-D2E6-F94B-8C6B-2061EF1ABC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51" y="1836590"/>
            <a:ext cx="1920875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/>
      <p:bldP spid="80" grpId="0"/>
      <p:bldP spid="81" grpId="0"/>
      <p:bldP spid="82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41C0-461D-47BE-AE62-8C88378D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652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Task specific parameters: adapting a classifier</a:t>
            </a:r>
            <a:br>
              <a:rPr lang="en-US" sz="3200" dirty="0">
                <a:solidFill>
                  <a:srgbClr val="000000"/>
                </a:solidFill>
              </a:rPr>
            </a:b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138719-11E5-48D7-8DA0-F1A90A36AED6}"/>
              </a:ext>
            </a:extLst>
          </p:cNvPr>
          <p:cNvGrpSpPr/>
          <p:nvPr/>
        </p:nvGrpSpPr>
        <p:grpSpPr>
          <a:xfrm>
            <a:off x="1975044" y="4006896"/>
            <a:ext cx="2609251" cy="635120"/>
            <a:chOff x="361497" y="5600700"/>
            <a:chExt cx="3222596" cy="669970"/>
          </a:xfrm>
        </p:grpSpPr>
        <p:pic>
          <p:nvPicPr>
            <p:cNvPr id="37" name="Picture 36" descr="A close up of text on a white surface&#10;&#10;Description automatically generated">
              <a:extLst>
                <a:ext uri="{FF2B5EF4-FFF2-40B4-BE49-F238E27FC236}">
                  <a16:creationId xmlns:a16="http://schemas.microsoft.com/office/drawing/2014/main" id="{E593CB42-108B-4A3E-9985-95940CA55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4" t="8333" r="31083" b="76216"/>
            <a:stretch/>
          </p:blipFill>
          <p:spPr>
            <a:xfrm>
              <a:off x="361497" y="5600700"/>
              <a:ext cx="954855" cy="424910"/>
            </a:xfrm>
            <a:prstGeom prst="rect">
              <a:avLst/>
            </a:prstGeom>
          </p:spPr>
        </p:pic>
        <p:pic>
          <p:nvPicPr>
            <p:cNvPr id="45" name="Picture 44" descr="A drawing of a person&#10;&#10;Description automatically generated">
              <a:extLst>
                <a:ext uri="{FF2B5EF4-FFF2-40B4-BE49-F238E27FC236}">
                  <a16:creationId xmlns:a16="http://schemas.microsoft.com/office/drawing/2014/main" id="{AC23391F-1EBA-4651-9961-BCFEF5D1E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2" t="8268" r="23593" b="72015"/>
            <a:stretch/>
          </p:blipFill>
          <p:spPr>
            <a:xfrm>
              <a:off x="2593493" y="5620973"/>
              <a:ext cx="990600" cy="385439"/>
            </a:xfrm>
            <a:prstGeom prst="rect">
              <a:avLst/>
            </a:prstGeom>
          </p:spPr>
        </p:pic>
        <p:pic>
          <p:nvPicPr>
            <p:cNvPr id="47" name="Picture 46" descr="A picture containing crossword puzzle, electronics&#10;&#10;Description automatically generated">
              <a:extLst>
                <a:ext uri="{FF2B5EF4-FFF2-40B4-BE49-F238E27FC236}">
                  <a16:creationId xmlns:a16="http://schemas.microsoft.com/office/drawing/2014/main" id="{9D5C4AC4-6D1D-48F5-9FEA-DC50E6B7E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81" t="8686" r="30507" b="76106"/>
            <a:stretch/>
          </p:blipFill>
          <p:spPr>
            <a:xfrm>
              <a:off x="1503158" y="5608440"/>
              <a:ext cx="990600" cy="41717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D96190-F22B-4182-BDAB-8EB855323FA9}"/>
                </a:ext>
              </a:extLst>
            </p:cNvPr>
            <p:cNvSpPr txBox="1"/>
            <p:nvPr/>
          </p:nvSpPr>
          <p:spPr>
            <a:xfrm>
              <a:off x="491712" y="5978471"/>
              <a:ext cx="857656" cy="292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Bengali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855363B-8D7E-494D-91F1-1A7565775826}"/>
                </a:ext>
              </a:extLst>
            </p:cNvPr>
            <p:cNvSpPr txBox="1"/>
            <p:nvPr/>
          </p:nvSpPr>
          <p:spPr>
            <a:xfrm>
              <a:off x="1587371" y="5975557"/>
              <a:ext cx="913090" cy="292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Sanskrit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0DCEC24-1422-42C0-A000-B035CEA851F6}"/>
                </a:ext>
              </a:extLst>
            </p:cNvPr>
            <p:cNvSpPr txBox="1"/>
            <p:nvPr/>
          </p:nvSpPr>
          <p:spPr>
            <a:xfrm>
              <a:off x="2755202" y="5978471"/>
              <a:ext cx="744806" cy="292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Greek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6F476BA-9C6E-4B85-8545-6EE3C4EFBB5D}"/>
              </a:ext>
            </a:extLst>
          </p:cNvPr>
          <p:cNvSpPr/>
          <p:nvPr/>
        </p:nvSpPr>
        <p:spPr>
          <a:xfrm>
            <a:off x="2374847" y="1587691"/>
            <a:ext cx="539745" cy="600527"/>
          </a:xfrm>
          <a:prstGeom prst="rect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0B0A2B-B7EA-40CF-8844-7A1007A1C701}"/>
              </a:ext>
            </a:extLst>
          </p:cNvPr>
          <p:cNvSpPr/>
          <p:nvPr/>
        </p:nvSpPr>
        <p:spPr>
          <a:xfrm>
            <a:off x="2907980" y="1587691"/>
            <a:ext cx="539745" cy="600527"/>
          </a:xfrm>
          <a:prstGeom prst="rect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47E4E-F02C-49BC-8691-631D38B4197E}"/>
              </a:ext>
            </a:extLst>
          </p:cNvPr>
          <p:cNvSpPr/>
          <p:nvPr/>
        </p:nvSpPr>
        <p:spPr>
          <a:xfrm>
            <a:off x="3441112" y="1587691"/>
            <a:ext cx="539745" cy="600527"/>
          </a:xfrm>
          <a:prstGeom prst="rect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7CBA6F-5853-4DC3-BDF6-CB579320E797}"/>
              </a:ext>
            </a:extLst>
          </p:cNvPr>
          <p:cNvSpPr/>
          <p:nvPr/>
        </p:nvSpPr>
        <p:spPr>
          <a:xfrm>
            <a:off x="3974244" y="1587691"/>
            <a:ext cx="539745" cy="600527"/>
          </a:xfrm>
          <a:prstGeom prst="rect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72980B-9993-4531-94FB-ADD0B31418AA}"/>
              </a:ext>
            </a:extLst>
          </p:cNvPr>
          <p:cNvSpPr/>
          <p:nvPr/>
        </p:nvSpPr>
        <p:spPr>
          <a:xfrm>
            <a:off x="2229307" y="1373217"/>
            <a:ext cx="2390300" cy="1029475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A956E-CC87-48EE-A387-301AE939225C}"/>
              </a:ext>
            </a:extLst>
          </p:cNvPr>
          <p:cNvSpPr txBox="1"/>
          <p:nvPr/>
        </p:nvSpPr>
        <p:spPr>
          <a:xfrm>
            <a:off x="2642729" y="953664"/>
            <a:ext cx="17255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Feature Extractor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7C21AA4-22E6-4CF4-A499-A31D2D982437}"/>
              </a:ext>
            </a:extLst>
          </p:cNvPr>
          <p:cNvSpPr/>
          <p:nvPr/>
        </p:nvSpPr>
        <p:spPr>
          <a:xfrm>
            <a:off x="1726875" y="1786891"/>
            <a:ext cx="378820" cy="30109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EA196E2-6959-47E1-8ADA-563DD80C870D}"/>
              </a:ext>
            </a:extLst>
          </p:cNvPr>
          <p:cNvSpPr/>
          <p:nvPr/>
        </p:nvSpPr>
        <p:spPr>
          <a:xfrm>
            <a:off x="4798411" y="1795033"/>
            <a:ext cx="369579" cy="30109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14FB37-B203-45DE-B221-EE4A10162DC2}"/>
              </a:ext>
            </a:extLst>
          </p:cNvPr>
          <p:cNvSpPr/>
          <p:nvPr/>
        </p:nvSpPr>
        <p:spPr>
          <a:xfrm>
            <a:off x="5346116" y="1413864"/>
            <a:ext cx="1850555" cy="1029475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33866-F28E-4A61-8BA7-FF9508CEA675}"/>
              </a:ext>
            </a:extLst>
          </p:cNvPr>
          <p:cNvSpPr txBox="1"/>
          <p:nvPr/>
        </p:nvSpPr>
        <p:spPr>
          <a:xfrm>
            <a:off x="5426070" y="971260"/>
            <a:ext cx="17255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Linear Classifier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F130B-9E18-4CD8-B948-F468C69F27E4}"/>
              </a:ext>
            </a:extLst>
          </p:cNvPr>
          <p:cNvSpPr txBox="1"/>
          <p:nvPr/>
        </p:nvSpPr>
        <p:spPr>
          <a:xfrm>
            <a:off x="1008232" y="95452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Input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267EC7-A161-4A0C-A68F-AB799EE81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9985" r="6666" b="3107"/>
          <a:stretch/>
        </p:blipFill>
        <p:spPr>
          <a:xfrm>
            <a:off x="909447" y="1549925"/>
            <a:ext cx="773269" cy="63829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3F2CDF-2FF6-4A8D-A06D-2412ED765B60}"/>
              </a:ext>
            </a:extLst>
          </p:cNvPr>
          <p:cNvGrpSpPr/>
          <p:nvPr/>
        </p:nvGrpSpPr>
        <p:grpSpPr>
          <a:xfrm>
            <a:off x="7335721" y="965833"/>
            <a:ext cx="1028824" cy="1176655"/>
            <a:chOff x="6278870" y="1810026"/>
            <a:chExt cx="960798" cy="987631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BC24F3C6-CAE9-4F9B-AA7A-F5B4AE401354}"/>
                </a:ext>
              </a:extLst>
            </p:cNvPr>
            <p:cNvSpPr/>
            <p:nvPr/>
          </p:nvSpPr>
          <p:spPr>
            <a:xfrm>
              <a:off x="6278870" y="2544934"/>
              <a:ext cx="400014" cy="252723"/>
            </a:xfrm>
            <a:prstGeom prst="rightArrow">
              <a:avLst>
                <a:gd name="adj1" fmla="val 50000"/>
                <a:gd name="adj2" fmla="val 48933"/>
              </a:avLst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9E11FA-590E-4BDF-8173-5042C2AAA829}"/>
                </a:ext>
              </a:extLst>
            </p:cNvPr>
            <p:cNvSpPr txBox="1"/>
            <p:nvPr/>
          </p:nvSpPr>
          <p:spPr>
            <a:xfrm>
              <a:off x="6565713" y="1810026"/>
              <a:ext cx="673955" cy="258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Output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240001-1EA6-462A-901F-220D90E7DE59}"/>
                </a:ext>
              </a:extLst>
            </p:cNvPr>
            <p:cNvSpPr txBox="1"/>
            <p:nvPr/>
          </p:nvSpPr>
          <p:spPr>
            <a:xfrm>
              <a:off x="6678884" y="2517406"/>
              <a:ext cx="495332" cy="258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CAT</a:t>
              </a:r>
            </a:p>
          </p:txBody>
        </p:sp>
      </p:grpSp>
      <p:sp>
        <p:nvSpPr>
          <p:cNvPr id="18" name="Double Bracket 17">
            <a:extLst>
              <a:ext uri="{FF2B5EF4-FFF2-40B4-BE49-F238E27FC236}">
                <a16:creationId xmlns:a16="http://schemas.microsoft.com/office/drawing/2014/main" id="{C9A25808-B512-4C80-84E0-1F20812BF94A}"/>
              </a:ext>
            </a:extLst>
          </p:cNvPr>
          <p:cNvSpPr/>
          <p:nvPr/>
        </p:nvSpPr>
        <p:spPr>
          <a:xfrm>
            <a:off x="5642005" y="1585542"/>
            <a:ext cx="860709" cy="76131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/>
              <a:t>Weights</a:t>
            </a:r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id="{590C0257-6071-424B-A365-23CD77EFCE9F}"/>
              </a:ext>
            </a:extLst>
          </p:cNvPr>
          <p:cNvSpPr/>
          <p:nvPr/>
        </p:nvSpPr>
        <p:spPr>
          <a:xfrm>
            <a:off x="6795984" y="1585542"/>
            <a:ext cx="246475" cy="761312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r>
              <a:rPr lang="en-US" sz="1200" dirty="0"/>
              <a:t>Biases</a:t>
            </a:r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FEB8AF48-524C-4365-8180-A18A51053269}"/>
              </a:ext>
            </a:extLst>
          </p:cNvPr>
          <p:cNvSpPr/>
          <p:nvPr/>
        </p:nvSpPr>
        <p:spPr>
          <a:xfrm>
            <a:off x="6516005" y="1869070"/>
            <a:ext cx="196757" cy="218915"/>
          </a:xfrm>
          <a:prstGeom prst="mathPlus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A78832F1-D937-4EB1-AB33-1BC8EC431FFC}"/>
              </a:ext>
            </a:extLst>
          </p:cNvPr>
          <p:cNvSpPr/>
          <p:nvPr/>
        </p:nvSpPr>
        <p:spPr>
          <a:xfrm>
            <a:off x="5404169" y="1845566"/>
            <a:ext cx="179785" cy="200031"/>
          </a:xfrm>
          <a:prstGeom prst="mathMultiply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AB98B0-D8DF-4005-B48B-55266AD05B75}"/>
              </a:ext>
            </a:extLst>
          </p:cNvPr>
          <p:cNvSpPr/>
          <p:nvPr/>
        </p:nvSpPr>
        <p:spPr>
          <a:xfrm>
            <a:off x="5236059" y="923301"/>
            <a:ext cx="2055508" cy="183203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4E4CA22-39EA-49D9-A930-9479359B0F21}"/>
              </a:ext>
            </a:extLst>
          </p:cNvPr>
          <p:cNvSpPr/>
          <p:nvPr/>
        </p:nvSpPr>
        <p:spPr>
          <a:xfrm>
            <a:off x="2162828" y="903272"/>
            <a:ext cx="2568303" cy="184880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75D69C-5357-41B7-B6CB-4B6885FF6CE9}"/>
              </a:ext>
            </a:extLst>
          </p:cNvPr>
          <p:cNvSpPr txBox="1"/>
          <p:nvPr/>
        </p:nvSpPr>
        <p:spPr>
          <a:xfrm>
            <a:off x="4766109" y="2959137"/>
            <a:ext cx="30455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different head for each task</a:t>
            </a:r>
          </a:p>
          <a:p>
            <a:pPr algn="ctr"/>
            <a:r>
              <a:rPr lang="en-GB" sz="1600" dirty="0">
                <a:solidFill>
                  <a:srgbClr val="C00000"/>
                </a:solidFill>
              </a:rPr>
              <a:t>(different classes and numbers </a:t>
            </a:r>
          </a:p>
          <a:p>
            <a:pPr algn="ctr"/>
            <a:r>
              <a:rPr lang="en-GB" sz="1600" dirty="0">
                <a:solidFill>
                  <a:srgbClr val="C00000"/>
                </a:solidFill>
              </a:rPr>
              <a:t>of classes in each task)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1E9268-97CB-4555-9471-6E616A066AEC}"/>
              </a:ext>
            </a:extLst>
          </p:cNvPr>
          <p:cNvGrpSpPr/>
          <p:nvPr/>
        </p:nvGrpSpPr>
        <p:grpSpPr>
          <a:xfrm>
            <a:off x="5078817" y="4006890"/>
            <a:ext cx="2471703" cy="469075"/>
            <a:chOff x="4854844" y="4805198"/>
            <a:chExt cx="3150390" cy="591750"/>
          </a:xfrm>
        </p:grpSpPr>
        <p:pic>
          <p:nvPicPr>
            <p:cNvPr id="39" name="Picture 38" descr="A watch on a table&#10;&#10;Description automatically generated">
              <a:extLst>
                <a:ext uri="{FF2B5EF4-FFF2-40B4-BE49-F238E27FC236}">
                  <a16:creationId xmlns:a16="http://schemas.microsoft.com/office/drawing/2014/main" id="{4BD96280-FAEA-46EC-BB10-D1EB4DE7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271" y="4805198"/>
              <a:ext cx="361349" cy="588516"/>
            </a:xfrm>
            <a:prstGeom prst="rect">
              <a:avLst/>
            </a:prstGeom>
          </p:spPr>
        </p:pic>
        <p:pic>
          <p:nvPicPr>
            <p:cNvPr id="41" name="Picture 40" descr="A picture containing outdoor, tree, meter, parking&#10;&#10;Description automatically generated">
              <a:extLst>
                <a:ext uri="{FF2B5EF4-FFF2-40B4-BE49-F238E27FC236}">
                  <a16:creationId xmlns:a16="http://schemas.microsoft.com/office/drawing/2014/main" id="{2CB025AC-3944-4BC5-BE54-7D40F939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925" y="4805198"/>
              <a:ext cx="443812" cy="591750"/>
            </a:xfrm>
            <a:prstGeom prst="rect">
              <a:avLst/>
            </a:prstGeom>
          </p:spPr>
        </p:pic>
        <p:pic>
          <p:nvPicPr>
            <p:cNvPr id="42" name="Picture 41" descr="A clock on a table&#10;&#10;Description automatically generated">
              <a:extLst>
                <a:ext uri="{FF2B5EF4-FFF2-40B4-BE49-F238E27FC236}">
                  <a16:creationId xmlns:a16="http://schemas.microsoft.com/office/drawing/2014/main" id="{253EC1B7-4C48-4835-A29A-D2B0C949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844" y="4854316"/>
              <a:ext cx="541420" cy="541420"/>
            </a:xfrm>
            <a:prstGeom prst="rect">
              <a:avLst/>
            </a:prstGeom>
          </p:spPr>
        </p:pic>
        <p:pic>
          <p:nvPicPr>
            <p:cNvPr id="43" name="Picture 42" descr="A close up of a sign&#10;&#10;Description automatically generated">
              <a:extLst>
                <a:ext uri="{FF2B5EF4-FFF2-40B4-BE49-F238E27FC236}">
                  <a16:creationId xmlns:a16="http://schemas.microsoft.com/office/drawing/2014/main" id="{1C10F69E-182C-43A3-BB4A-E80AECEF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591" y="4827688"/>
              <a:ext cx="566026" cy="566026"/>
            </a:xfrm>
            <a:prstGeom prst="rect">
              <a:avLst/>
            </a:prstGeom>
          </p:spPr>
        </p:pic>
        <p:pic>
          <p:nvPicPr>
            <p:cNvPr id="44" name="Picture 43" descr="A close up of a logo&#10;&#10;Description automatically generated">
              <a:extLst>
                <a:ext uri="{FF2B5EF4-FFF2-40B4-BE49-F238E27FC236}">
                  <a16:creationId xmlns:a16="http://schemas.microsoft.com/office/drawing/2014/main" id="{D64FAB4A-A07A-42AA-9D7C-742301D2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5482" y="4840875"/>
              <a:ext cx="729752" cy="529070"/>
            </a:xfrm>
            <a:prstGeom prst="rect">
              <a:avLst/>
            </a:prstGeom>
            <a:noFill/>
            <a:ln w="41275">
              <a:solidFill>
                <a:srgbClr val="C00000"/>
              </a:solidFill>
            </a:ln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1F90394-8CC6-43FC-8FBC-ECCF6128D6C1}"/>
              </a:ext>
            </a:extLst>
          </p:cNvPr>
          <p:cNvSpPr txBox="1"/>
          <p:nvPr/>
        </p:nvSpPr>
        <p:spPr>
          <a:xfrm>
            <a:off x="2186514" y="2952265"/>
            <a:ext cx="250581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adapt feature extractor</a:t>
            </a:r>
          </a:p>
          <a:p>
            <a:pPr algn="ctr"/>
            <a:r>
              <a:rPr lang="en-GB" sz="1600" dirty="0">
                <a:solidFill>
                  <a:srgbClr val="00B050"/>
                </a:solidFill>
              </a:rPr>
              <a:t>(very different types of</a:t>
            </a:r>
          </a:p>
          <a:p>
            <a:pPr algn="ctr"/>
            <a:r>
              <a:rPr lang="en-GB" sz="1600" dirty="0">
                <a:solidFill>
                  <a:srgbClr val="00B050"/>
                </a:solidFill>
              </a:rPr>
              <a:t>input image)</a:t>
            </a:r>
          </a:p>
        </p:txBody>
      </p:sp>
      <p:pic>
        <p:nvPicPr>
          <p:cNvPr id="54" name="Picture 53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9A7169FA-097F-423F-A640-788CBD46EB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40" y="4682321"/>
            <a:ext cx="572315" cy="380053"/>
          </a:xfrm>
          <a:prstGeom prst="rect">
            <a:avLst/>
          </a:prstGeom>
        </p:spPr>
      </p:pic>
      <p:pic>
        <p:nvPicPr>
          <p:cNvPr id="55" name="Picture 54" descr="A brown and white dog&#10;&#10;Description automatically generated">
            <a:extLst>
              <a:ext uri="{FF2B5EF4-FFF2-40B4-BE49-F238E27FC236}">
                <a16:creationId xmlns:a16="http://schemas.microsoft.com/office/drawing/2014/main" id="{B9625C0D-48E3-4D5D-8DBB-D86C4BB1CC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60" y="4607127"/>
            <a:ext cx="336017" cy="5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3" grpId="0" animBg="1"/>
      <p:bldP spid="26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FB94-D7C9-403F-B21C-31970949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55" y="-152280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Adapting the feature extractor: </a:t>
            </a:r>
            <a:r>
              <a:rPr lang="en-US" sz="3200" dirty="0" err="1">
                <a:solidFill>
                  <a:srgbClr val="000000"/>
                </a:solidFill>
              </a:rPr>
              <a:t>FiLM</a:t>
            </a:r>
            <a:r>
              <a:rPr lang="en-US" sz="3200" dirty="0">
                <a:solidFill>
                  <a:srgbClr val="000000"/>
                </a:solidFill>
              </a:rPr>
              <a:t> layers</a:t>
            </a:r>
            <a:r>
              <a:rPr lang="en-US" sz="3200" baseline="30000" dirty="0">
                <a:solidFill>
                  <a:srgbClr val="000000"/>
                </a:solidFill>
              </a:rPr>
              <a:t>[1]</a:t>
            </a:r>
            <a:endParaRPr lang="en-US" sz="3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C7495A-2311-4BE1-83F7-0DF26C1FF0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179" y="835480"/>
                <a:ext cx="5749925" cy="15240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1800" dirty="0" err="1"/>
                  <a:t>FiLM</a:t>
                </a:r>
                <a:r>
                  <a:rPr lang="en-US" sz="1800" dirty="0"/>
                  <a:t> (</a:t>
                </a:r>
                <a:r>
                  <a:rPr lang="en-US" sz="1800" dirty="0">
                    <a:solidFill>
                      <a:srgbClr val="FF0000"/>
                    </a:solidFill>
                  </a:rPr>
                  <a:t>F</a:t>
                </a:r>
                <a:r>
                  <a:rPr lang="en-US" sz="1800" dirty="0"/>
                  <a:t>eature-w</a:t>
                </a:r>
                <a:r>
                  <a:rPr lang="en-US" sz="1800" dirty="0">
                    <a:solidFill>
                      <a:srgbClr val="FF0000"/>
                    </a:solidFill>
                  </a:rPr>
                  <a:t>i</a:t>
                </a:r>
                <a:r>
                  <a:rPr lang="en-US" sz="1800" dirty="0"/>
                  <a:t>se </a:t>
                </a:r>
                <a:r>
                  <a:rPr lang="en-US" sz="1800" dirty="0">
                    <a:solidFill>
                      <a:srgbClr val="FF0000"/>
                    </a:solidFill>
                  </a:rPr>
                  <a:t>L</a:t>
                </a:r>
                <a:r>
                  <a:rPr lang="en-US" sz="1800" dirty="0"/>
                  <a:t>inear </a:t>
                </a:r>
                <a:r>
                  <a:rPr lang="en-US" sz="1800" dirty="0">
                    <a:solidFill>
                      <a:srgbClr val="FF0000"/>
                    </a:solidFill>
                  </a:rPr>
                  <a:t>M</a:t>
                </a:r>
                <a:r>
                  <a:rPr lang="en-US" sz="1800" dirty="0"/>
                  <a:t>odulation) layer: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dirty="0"/>
                  <a:t> scales (by factor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800" dirty="0"/>
                  <a:t>); and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1800" dirty="0"/>
                  <a:t> shifts (with offset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C7495A-2311-4BE1-83F7-0DF26C1FF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179" y="835480"/>
                <a:ext cx="5749925" cy="1524000"/>
              </a:xfrm>
              <a:blipFill>
                <a:blip r:embed="rId2"/>
                <a:stretch>
                  <a:fillRect l="-441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 up of a clock&#10;&#10;Description automatically generated">
            <a:extLst>
              <a:ext uri="{FF2B5EF4-FFF2-40B4-BE49-F238E27FC236}">
                <a16:creationId xmlns:a16="http://schemas.microsoft.com/office/drawing/2014/main" id="{B456B527-EA9B-41C5-88A1-19126E3853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1238"/>
          <a:stretch/>
        </p:blipFill>
        <p:spPr>
          <a:xfrm>
            <a:off x="6614162" y="967202"/>
            <a:ext cx="1981200" cy="19276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B259D4-325F-4F14-A9B5-B58737237A89}"/>
              </a:ext>
            </a:extLst>
          </p:cNvPr>
          <p:cNvSpPr/>
          <p:nvPr/>
        </p:nvSpPr>
        <p:spPr>
          <a:xfrm>
            <a:off x="1616541" y="4915688"/>
            <a:ext cx="81188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[1] Perez, Ethan, et al. "Film: Visual reasoning with a general conditioning layer.” Thirty-Second AAAI Conference on Artificial Intelligence. 2018.</a:t>
            </a:r>
            <a:endParaRPr lang="en-US" sz="1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640D40-4157-4646-BDF0-D122AB80EF22}"/>
              </a:ext>
            </a:extLst>
          </p:cNvPr>
          <p:cNvSpPr txBox="1">
            <a:spLocks/>
          </p:cNvSpPr>
          <p:nvPr/>
        </p:nvSpPr>
        <p:spPr bwMode="auto">
          <a:xfrm>
            <a:off x="332245" y="2088356"/>
            <a:ext cx="8721725" cy="115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/>
              <a:t>When added to a </a:t>
            </a:r>
            <a:r>
              <a:rPr lang="en-US" sz="1800" dirty="0" err="1"/>
              <a:t>ResNet</a:t>
            </a:r>
            <a:r>
              <a:rPr lang="en-US" sz="1800" dirty="0"/>
              <a:t> block: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enable expressive feature adaptation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add a small number of parameters (&lt; 1% of the system).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89D424-8E52-4D01-A368-DB3E17A29040}"/>
              </a:ext>
            </a:extLst>
          </p:cNvPr>
          <p:cNvGrpSpPr/>
          <p:nvPr/>
        </p:nvGrpSpPr>
        <p:grpSpPr>
          <a:xfrm>
            <a:off x="1499895" y="3429985"/>
            <a:ext cx="6129314" cy="1431819"/>
            <a:chOff x="909444" y="1760517"/>
            <a:chExt cx="7632042" cy="1852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958714D-5732-4CE7-9304-94F896D69FDE}"/>
                    </a:ext>
                  </a:extLst>
                </p:cNvPr>
                <p:cNvSpPr/>
                <p:nvPr/>
              </p:nvSpPr>
              <p:spPr>
                <a:xfrm>
                  <a:off x="2374842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958714D-5732-4CE7-9304-94F896D69F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842" y="2444937"/>
                  <a:ext cx="539745" cy="600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8C0B0E-7ADA-419F-BB35-663C8CC815A7}"/>
                    </a:ext>
                  </a:extLst>
                </p:cNvPr>
                <p:cNvSpPr/>
                <p:nvPr/>
              </p:nvSpPr>
              <p:spPr>
                <a:xfrm>
                  <a:off x="2907975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88C0B0E-7ADA-419F-BB35-663C8CC815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7975" y="2444937"/>
                  <a:ext cx="539745" cy="600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E730802-B4A3-4FAC-A130-ACBF5895CEF7}"/>
                    </a:ext>
                  </a:extLst>
                </p:cNvPr>
                <p:cNvSpPr/>
                <p:nvPr/>
              </p:nvSpPr>
              <p:spPr>
                <a:xfrm>
                  <a:off x="3441108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E730802-B4A3-4FAC-A130-ACBF5895CE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1108" y="2444937"/>
                  <a:ext cx="539745" cy="6005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877E399-86A7-48C5-84FE-9DAFA9EE77D8}"/>
                    </a:ext>
                  </a:extLst>
                </p:cNvPr>
                <p:cNvSpPr/>
                <p:nvPr/>
              </p:nvSpPr>
              <p:spPr>
                <a:xfrm>
                  <a:off x="3974242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877E399-86A7-48C5-84FE-9DAFA9EE7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4242" y="2444937"/>
                  <a:ext cx="539745" cy="600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894CAAD-E831-4EC0-BE00-63CE36D22459}"/>
                </a:ext>
              </a:extLst>
            </p:cNvPr>
            <p:cNvSpPr/>
            <p:nvPr/>
          </p:nvSpPr>
          <p:spPr>
            <a:xfrm>
              <a:off x="2229306" y="2230463"/>
              <a:ext cx="2390300" cy="1029475"/>
            </a:xfrm>
            <a:prstGeom prst="roundRect">
              <a:avLst/>
            </a:prstGeom>
            <a:noFill/>
            <a:ln w="25400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306E09-6614-46AE-A536-1044FFD08F90}"/>
                </a:ext>
              </a:extLst>
            </p:cNvPr>
            <p:cNvSpPr txBox="1"/>
            <p:nvPr/>
          </p:nvSpPr>
          <p:spPr>
            <a:xfrm>
              <a:off x="2436224" y="1811773"/>
              <a:ext cx="1976881" cy="398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Feature Extractor</a:t>
              </a:r>
            </a:p>
          </p:txBody>
        </p:sp>
        <p:sp>
          <p:nvSpPr>
            <p:cNvPr id="40" name="Arrow: Right 39">
              <a:extLst>
                <a:ext uri="{FF2B5EF4-FFF2-40B4-BE49-F238E27FC236}">
                  <a16:creationId xmlns:a16="http://schemas.microsoft.com/office/drawing/2014/main" id="{1B6E184A-AA98-467F-910B-E2F6C2F788B7}"/>
                </a:ext>
              </a:extLst>
            </p:cNvPr>
            <p:cNvSpPr/>
            <p:nvPr/>
          </p:nvSpPr>
          <p:spPr>
            <a:xfrm>
              <a:off x="1726874" y="2644140"/>
              <a:ext cx="378820" cy="301092"/>
            </a:xfrm>
            <a:prstGeom prst="rightArrow">
              <a:avLst>
                <a:gd name="adj1" fmla="val 50000"/>
                <a:gd name="adj2" fmla="val 48933"/>
              </a:avLst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53CDCACE-30CC-4185-BDCA-70BF8AAF0350}"/>
                </a:ext>
              </a:extLst>
            </p:cNvPr>
            <p:cNvSpPr/>
            <p:nvPr/>
          </p:nvSpPr>
          <p:spPr>
            <a:xfrm>
              <a:off x="4798408" y="2652282"/>
              <a:ext cx="369578" cy="301092"/>
            </a:xfrm>
            <a:prstGeom prst="rightArrow">
              <a:avLst>
                <a:gd name="adj1" fmla="val 50000"/>
                <a:gd name="adj2" fmla="val 48933"/>
              </a:avLst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77D192F-C06A-45B3-A4CB-10991E01A469}"/>
                </a:ext>
              </a:extLst>
            </p:cNvPr>
            <p:cNvSpPr/>
            <p:nvPr/>
          </p:nvSpPr>
          <p:spPr>
            <a:xfrm>
              <a:off x="5346113" y="2271110"/>
              <a:ext cx="1850555" cy="1029475"/>
            </a:xfrm>
            <a:prstGeom prst="roundRect">
              <a:avLst/>
            </a:prstGeom>
            <a:noFill/>
            <a:ln w="25400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A9A174-54EA-4C87-8B7A-98F6E86C10EB}"/>
                </a:ext>
              </a:extLst>
            </p:cNvPr>
            <p:cNvSpPr txBox="1"/>
            <p:nvPr/>
          </p:nvSpPr>
          <p:spPr>
            <a:xfrm>
              <a:off x="5332055" y="1828505"/>
              <a:ext cx="1909656" cy="398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Linear Classifier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CF94B2-51BA-4085-8EA1-1CF58627A503}"/>
                </a:ext>
              </a:extLst>
            </p:cNvPr>
            <p:cNvSpPr txBox="1"/>
            <p:nvPr/>
          </p:nvSpPr>
          <p:spPr>
            <a:xfrm>
              <a:off x="936858" y="1811773"/>
              <a:ext cx="724952" cy="398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Input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3090DF0-0667-4D7C-A033-A12AC6760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9" t="9985" r="6666" b="3107"/>
            <a:stretch/>
          </p:blipFill>
          <p:spPr>
            <a:xfrm>
              <a:off x="909444" y="2407171"/>
              <a:ext cx="773269" cy="638293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60E9D05-BFFD-4428-B36B-527DC2DAF9B7}"/>
                </a:ext>
              </a:extLst>
            </p:cNvPr>
            <p:cNvGrpSpPr/>
            <p:nvPr/>
          </p:nvGrpSpPr>
          <p:grpSpPr>
            <a:xfrm>
              <a:off x="7335728" y="1823079"/>
              <a:ext cx="1205758" cy="1240876"/>
              <a:chOff x="6278870" y="1810026"/>
              <a:chExt cx="1126031" cy="1041536"/>
            </a:xfrm>
          </p:grpSpPr>
          <p:sp>
            <p:nvSpPr>
              <p:cNvPr id="52" name="Arrow: Right 51">
                <a:extLst>
                  <a:ext uri="{FF2B5EF4-FFF2-40B4-BE49-F238E27FC236}">
                    <a16:creationId xmlns:a16="http://schemas.microsoft.com/office/drawing/2014/main" id="{E6B27B1D-816B-4E59-93D8-5F3B953AD4F9}"/>
                  </a:ext>
                </a:extLst>
              </p:cNvPr>
              <p:cNvSpPr/>
              <p:nvPr/>
            </p:nvSpPr>
            <p:spPr>
              <a:xfrm>
                <a:off x="6278870" y="2544934"/>
                <a:ext cx="400014" cy="252723"/>
              </a:xfrm>
              <a:prstGeom prst="rightArrow">
                <a:avLst>
                  <a:gd name="adj1" fmla="val 50000"/>
                  <a:gd name="adj2" fmla="val 48933"/>
                </a:avLst>
              </a:prstGeom>
              <a:noFill/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030386-6FCF-42D5-86C9-02D3A3A0906D}"/>
                  </a:ext>
                </a:extLst>
              </p:cNvPr>
              <p:cNvSpPr txBox="1"/>
              <p:nvPr/>
            </p:nvSpPr>
            <p:spPr>
              <a:xfrm>
                <a:off x="6565713" y="1810026"/>
                <a:ext cx="839188" cy="334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Output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1782477-B67F-4296-A362-2DA3D8722FED}"/>
                  </a:ext>
                </a:extLst>
              </p:cNvPr>
              <p:cNvSpPr txBox="1"/>
              <p:nvPr/>
            </p:nvSpPr>
            <p:spPr>
              <a:xfrm>
                <a:off x="6678883" y="2517405"/>
                <a:ext cx="616771" cy="334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CAT</a:t>
                </a:r>
              </a:p>
            </p:txBody>
          </p:sp>
        </p:grpSp>
        <p:sp>
          <p:nvSpPr>
            <p:cNvPr id="47" name="Double Bracket 46">
              <a:extLst>
                <a:ext uri="{FF2B5EF4-FFF2-40B4-BE49-F238E27FC236}">
                  <a16:creationId xmlns:a16="http://schemas.microsoft.com/office/drawing/2014/main" id="{E1757985-B1A9-44DE-B9C0-33D7064A37F9}"/>
                </a:ext>
              </a:extLst>
            </p:cNvPr>
            <p:cNvSpPr/>
            <p:nvPr/>
          </p:nvSpPr>
          <p:spPr>
            <a:xfrm>
              <a:off x="5642001" y="2442790"/>
              <a:ext cx="860709" cy="761314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Weights</a:t>
              </a:r>
            </a:p>
          </p:txBody>
        </p:sp>
        <p:sp>
          <p:nvSpPr>
            <p:cNvPr id="48" name="Double Bracket 47">
              <a:extLst>
                <a:ext uri="{FF2B5EF4-FFF2-40B4-BE49-F238E27FC236}">
                  <a16:creationId xmlns:a16="http://schemas.microsoft.com/office/drawing/2014/main" id="{5DECF1C8-6391-4E75-A0EB-C1C6F88E0462}"/>
                </a:ext>
              </a:extLst>
            </p:cNvPr>
            <p:cNvSpPr/>
            <p:nvPr/>
          </p:nvSpPr>
          <p:spPr>
            <a:xfrm>
              <a:off x="6795981" y="2442792"/>
              <a:ext cx="246474" cy="761312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/>
            <a:lstStyle/>
            <a:p>
              <a:pPr algn="ctr"/>
              <a:r>
                <a:rPr lang="en-US" sz="800" dirty="0"/>
                <a:t>Biases</a:t>
              </a:r>
            </a:p>
          </p:txBody>
        </p:sp>
        <p:sp>
          <p:nvSpPr>
            <p:cNvPr id="49" name="Plus Sign 48">
              <a:extLst>
                <a:ext uri="{FF2B5EF4-FFF2-40B4-BE49-F238E27FC236}">
                  <a16:creationId xmlns:a16="http://schemas.microsoft.com/office/drawing/2014/main" id="{0A044DA4-C688-42E0-95FE-54A41B97E5CF}"/>
                </a:ext>
              </a:extLst>
            </p:cNvPr>
            <p:cNvSpPr/>
            <p:nvPr/>
          </p:nvSpPr>
          <p:spPr>
            <a:xfrm>
              <a:off x="6516001" y="2726317"/>
              <a:ext cx="196757" cy="218914"/>
            </a:xfrm>
            <a:prstGeom prst="mathPlus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Multiplication Sign 49">
              <a:extLst>
                <a:ext uri="{FF2B5EF4-FFF2-40B4-BE49-F238E27FC236}">
                  <a16:creationId xmlns:a16="http://schemas.microsoft.com/office/drawing/2014/main" id="{282D15E3-2B9B-4B15-A2D0-6A5D6AAD8550}"/>
                </a:ext>
              </a:extLst>
            </p:cNvPr>
            <p:cNvSpPr/>
            <p:nvPr/>
          </p:nvSpPr>
          <p:spPr>
            <a:xfrm>
              <a:off x="5404165" y="2702811"/>
              <a:ext cx="179785" cy="200031"/>
            </a:xfrm>
            <a:prstGeom prst="mathMultiply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4901673-4523-43BF-8027-85D6D0635308}"/>
                </a:ext>
              </a:extLst>
            </p:cNvPr>
            <p:cNvSpPr/>
            <p:nvPr/>
          </p:nvSpPr>
          <p:spPr>
            <a:xfrm>
              <a:off x="2162823" y="1760517"/>
              <a:ext cx="2568303" cy="1852065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59BCE70-A51A-465E-8E59-47EE1251A3C1}"/>
                  </a:ext>
                </a:extLst>
              </p:cNvPr>
              <p:cNvSpPr/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59BCE70-A51A-465E-8E59-47EE1251A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34B4C04-6AD6-4F00-8B4F-7740FD393936}"/>
                  </a:ext>
                </a:extLst>
              </p:cNvPr>
              <p:cNvSpPr/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34B4C04-6AD6-4F00-8B4F-7740FD3939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F890897-1114-4487-8AEE-3345311D5808}"/>
                  </a:ext>
                </a:extLst>
              </p:cNvPr>
              <p:cNvSpPr/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F890897-1114-4487-8AEE-3345311D58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FF40CE5-223E-4A29-9C0E-A0367F34074B}"/>
                  </a:ext>
                </a:extLst>
              </p:cNvPr>
              <p:cNvSpPr/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FF40CE5-223E-4A29-9C0E-A0367F340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9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55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DC3CB993-8B2C-45F6-9E4E-1EF2A5C1C53E}"/>
              </a:ext>
            </a:extLst>
          </p:cNvPr>
          <p:cNvGrpSpPr/>
          <p:nvPr/>
        </p:nvGrpSpPr>
        <p:grpSpPr>
          <a:xfrm>
            <a:off x="1499895" y="3429985"/>
            <a:ext cx="6129314" cy="1431819"/>
            <a:chOff x="909444" y="1760517"/>
            <a:chExt cx="7632042" cy="18520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FC9C941-3845-46AD-A6E0-BD568D46A3E3}"/>
                    </a:ext>
                  </a:extLst>
                </p:cNvPr>
                <p:cNvSpPr/>
                <p:nvPr/>
              </p:nvSpPr>
              <p:spPr>
                <a:xfrm>
                  <a:off x="2374842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FC9C941-3845-46AD-A6E0-BD568D46A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842" y="2444937"/>
                  <a:ext cx="539745" cy="600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A40523E-03B7-4674-93F5-6300E6A723FF}"/>
                    </a:ext>
                  </a:extLst>
                </p:cNvPr>
                <p:cNvSpPr/>
                <p:nvPr/>
              </p:nvSpPr>
              <p:spPr>
                <a:xfrm>
                  <a:off x="2907975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A40523E-03B7-4674-93F5-6300E6A723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7975" y="2444937"/>
                  <a:ext cx="539745" cy="600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F18888A-F964-4058-B66B-75833D411540}"/>
                    </a:ext>
                  </a:extLst>
                </p:cNvPr>
                <p:cNvSpPr/>
                <p:nvPr/>
              </p:nvSpPr>
              <p:spPr>
                <a:xfrm>
                  <a:off x="3441108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F18888A-F964-4058-B66B-75833D4115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1108" y="2444937"/>
                  <a:ext cx="539745" cy="6005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1C00847-ECAE-4C1E-B38D-09A5B1CCCCB3}"/>
                    </a:ext>
                  </a:extLst>
                </p:cNvPr>
                <p:cNvSpPr/>
                <p:nvPr/>
              </p:nvSpPr>
              <p:spPr>
                <a:xfrm>
                  <a:off x="3974242" y="2444937"/>
                  <a:ext cx="539745" cy="600527"/>
                </a:xfrm>
                <a:prstGeom prst="rect">
                  <a:avLst/>
                </a:prstGeom>
                <a:scene3d>
                  <a:camera prst="isometricRightUp"/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1C00847-ECAE-4C1E-B38D-09A5B1CCCC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4242" y="2444937"/>
                  <a:ext cx="539745" cy="6005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9C3972A2-E68E-4002-87BD-94C5A4B186AF}"/>
                </a:ext>
              </a:extLst>
            </p:cNvPr>
            <p:cNvSpPr/>
            <p:nvPr/>
          </p:nvSpPr>
          <p:spPr>
            <a:xfrm>
              <a:off x="2229306" y="2230463"/>
              <a:ext cx="2390300" cy="1029475"/>
            </a:xfrm>
            <a:prstGeom prst="roundRect">
              <a:avLst/>
            </a:prstGeom>
            <a:noFill/>
            <a:ln w="25400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A6ADAD3-E0C3-4133-98AA-850C7FF82412}"/>
                </a:ext>
              </a:extLst>
            </p:cNvPr>
            <p:cNvSpPr txBox="1"/>
            <p:nvPr/>
          </p:nvSpPr>
          <p:spPr>
            <a:xfrm>
              <a:off x="2436224" y="1811773"/>
              <a:ext cx="1976881" cy="398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Feature Extractor</a:t>
              </a: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2A7614F5-76EF-41AB-841A-9D765D08521C}"/>
                </a:ext>
              </a:extLst>
            </p:cNvPr>
            <p:cNvSpPr/>
            <p:nvPr/>
          </p:nvSpPr>
          <p:spPr>
            <a:xfrm>
              <a:off x="1726874" y="2644140"/>
              <a:ext cx="378820" cy="301092"/>
            </a:xfrm>
            <a:prstGeom prst="rightArrow">
              <a:avLst>
                <a:gd name="adj1" fmla="val 50000"/>
                <a:gd name="adj2" fmla="val 48933"/>
              </a:avLst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350C3DD5-829D-4C91-879D-520EA8263465}"/>
                </a:ext>
              </a:extLst>
            </p:cNvPr>
            <p:cNvSpPr/>
            <p:nvPr/>
          </p:nvSpPr>
          <p:spPr>
            <a:xfrm>
              <a:off x="4798408" y="2652282"/>
              <a:ext cx="369578" cy="301092"/>
            </a:xfrm>
            <a:prstGeom prst="rightArrow">
              <a:avLst>
                <a:gd name="adj1" fmla="val 50000"/>
                <a:gd name="adj2" fmla="val 48933"/>
              </a:avLst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F45A8F0-3CF0-4282-BA2B-4F827E275E8C}"/>
                </a:ext>
              </a:extLst>
            </p:cNvPr>
            <p:cNvSpPr/>
            <p:nvPr/>
          </p:nvSpPr>
          <p:spPr>
            <a:xfrm>
              <a:off x="5346113" y="2271110"/>
              <a:ext cx="1850555" cy="1029475"/>
            </a:xfrm>
            <a:prstGeom prst="roundRect">
              <a:avLst/>
            </a:prstGeom>
            <a:noFill/>
            <a:ln w="25400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F42E40-B37F-4B8E-AAD5-DD4BB1B7C4FB}"/>
                </a:ext>
              </a:extLst>
            </p:cNvPr>
            <p:cNvSpPr txBox="1"/>
            <p:nvPr/>
          </p:nvSpPr>
          <p:spPr>
            <a:xfrm>
              <a:off x="5332055" y="1828505"/>
              <a:ext cx="1909656" cy="3981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Linear Classifier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B99C201-B48C-4CDF-A1D1-9D0EC74CB56D}"/>
                </a:ext>
              </a:extLst>
            </p:cNvPr>
            <p:cNvSpPr txBox="1"/>
            <p:nvPr/>
          </p:nvSpPr>
          <p:spPr>
            <a:xfrm>
              <a:off x="936858" y="1811773"/>
              <a:ext cx="724952" cy="398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Input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34940C9-1394-4672-B8EF-8A561BFE5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9" t="9985" r="6666" b="3107"/>
            <a:stretch/>
          </p:blipFill>
          <p:spPr>
            <a:xfrm>
              <a:off x="909444" y="2407171"/>
              <a:ext cx="773269" cy="638293"/>
            </a:xfrm>
            <a:prstGeom prst="rect">
              <a:avLst/>
            </a:prstGeom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46FC74C-AA3E-4D2C-844A-B99D0C7531F4}"/>
                </a:ext>
              </a:extLst>
            </p:cNvPr>
            <p:cNvGrpSpPr/>
            <p:nvPr/>
          </p:nvGrpSpPr>
          <p:grpSpPr>
            <a:xfrm>
              <a:off x="7335728" y="1823079"/>
              <a:ext cx="1205758" cy="1240876"/>
              <a:chOff x="6278870" y="1810026"/>
              <a:chExt cx="1126031" cy="1041536"/>
            </a:xfrm>
          </p:grpSpPr>
          <p:sp>
            <p:nvSpPr>
              <p:cNvPr id="73" name="Arrow: Right 72">
                <a:extLst>
                  <a:ext uri="{FF2B5EF4-FFF2-40B4-BE49-F238E27FC236}">
                    <a16:creationId xmlns:a16="http://schemas.microsoft.com/office/drawing/2014/main" id="{00C85E07-07B7-494B-9712-24AC1C777285}"/>
                  </a:ext>
                </a:extLst>
              </p:cNvPr>
              <p:cNvSpPr/>
              <p:nvPr/>
            </p:nvSpPr>
            <p:spPr>
              <a:xfrm>
                <a:off x="6278870" y="2544934"/>
                <a:ext cx="400014" cy="252723"/>
              </a:xfrm>
              <a:prstGeom prst="rightArrow">
                <a:avLst>
                  <a:gd name="adj1" fmla="val 50000"/>
                  <a:gd name="adj2" fmla="val 48933"/>
                </a:avLst>
              </a:prstGeom>
              <a:noFill/>
              <a:ln w="63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AF417EAE-63EF-4C22-BA0A-245D02D237E8}"/>
                  </a:ext>
                </a:extLst>
              </p:cNvPr>
              <p:cNvSpPr txBox="1"/>
              <p:nvPr/>
            </p:nvSpPr>
            <p:spPr>
              <a:xfrm>
                <a:off x="6565713" y="1810026"/>
                <a:ext cx="839188" cy="334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Output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21C964F-6720-4258-85CA-909DB0CF153D}"/>
                  </a:ext>
                </a:extLst>
              </p:cNvPr>
              <p:cNvSpPr txBox="1"/>
              <p:nvPr/>
            </p:nvSpPr>
            <p:spPr>
              <a:xfrm>
                <a:off x="6678883" y="2517405"/>
                <a:ext cx="616771" cy="334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CAT</a:t>
                </a:r>
              </a:p>
            </p:txBody>
          </p:sp>
        </p:grpSp>
        <p:sp>
          <p:nvSpPr>
            <p:cNvPr id="68" name="Double Bracket 67">
              <a:extLst>
                <a:ext uri="{FF2B5EF4-FFF2-40B4-BE49-F238E27FC236}">
                  <a16:creationId xmlns:a16="http://schemas.microsoft.com/office/drawing/2014/main" id="{82CD489B-38ED-4D71-ACC5-85972343C484}"/>
                </a:ext>
              </a:extLst>
            </p:cNvPr>
            <p:cNvSpPr/>
            <p:nvPr/>
          </p:nvSpPr>
          <p:spPr>
            <a:xfrm>
              <a:off x="5642001" y="2442790"/>
              <a:ext cx="860709" cy="761314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Weights</a:t>
              </a:r>
            </a:p>
          </p:txBody>
        </p:sp>
        <p:sp>
          <p:nvSpPr>
            <p:cNvPr id="69" name="Double Bracket 68">
              <a:extLst>
                <a:ext uri="{FF2B5EF4-FFF2-40B4-BE49-F238E27FC236}">
                  <a16:creationId xmlns:a16="http://schemas.microsoft.com/office/drawing/2014/main" id="{C843A900-9D80-46E2-A6A3-09A40B2E1964}"/>
                </a:ext>
              </a:extLst>
            </p:cNvPr>
            <p:cNvSpPr/>
            <p:nvPr/>
          </p:nvSpPr>
          <p:spPr>
            <a:xfrm>
              <a:off x="6795981" y="2442792"/>
              <a:ext cx="246474" cy="761312"/>
            </a:xfrm>
            <a:prstGeom prst="bracket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" rtlCol="0" anchor="ctr"/>
            <a:lstStyle/>
            <a:p>
              <a:pPr algn="ctr"/>
              <a:r>
                <a:rPr lang="en-US" sz="800" dirty="0"/>
                <a:t>Biases</a:t>
              </a:r>
            </a:p>
          </p:txBody>
        </p:sp>
        <p:sp>
          <p:nvSpPr>
            <p:cNvPr id="70" name="Plus Sign 69">
              <a:extLst>
                <a:ext uri="{FF2B5EF4-FFF2-40B4-BE49-F238E27FC236}">
                  <a16:creationId xmlns:a16="http://schemas.microsoft.com/office/drawing/2014/main" id="{7A7CC4D5-9C0B-4D49-9CDF-6D67D9548046}"/>
                </a:ext>
              </a:extLst>
            </p:cNvPr>
            <p:cNvSpPr/>
            <p:nvPr/>
          </p:nvSpPr>
          <p:spPr>
            <a:xfrm>
              <a:off x="6516001" y="2726317"/>
              <a:ext cx="196757" cy="218914"/>
            </a:xfrm>
            <a:prstGeom prst="mathPlus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Multiplication Sign 70">
              <a:extLst>
                <a:ext uri="{FF2B5EF4-FFF2-40B4-BE49-F238E27FC236}">
                  <a16:creationId xmlns:a16="http://schemas.microsoft.com/office/drawing/2014/main" id="{90DA9669-3680-4A28-9AA6-11AC0C945880}"/>
                </a:ext>
              </a:extLst>
            </p:cNvPr>
            <p:cNvSpPr/>
            <p:nvPr/>
          </p:nvSpPr>
          <p:spPr>
            <a:xfrm>
              <a:off x="5404165" y="2702811"/>
              <a:ext cx="179785" cy="200031"/>
            </a:xfrm>
            <a:prstGeom prst="mathMultiply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16C496B9-5CA4-4229-A0CD-3C25E55B0FEE}"/>
                </a:ext>
              </a:extLst>
            </p:cNvPr>
            <p:cNvSpPr/>
            <p:nvPr/>
          </p:nvSpPr>
          <p:spPr>
            <a:xfrm>
              <a:off x="2162823" y="1760517"/>
              <a:ext cx="2568303" cy="1852065"/>
            </a:xfrm>
            <a:prstGeom prst="round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/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/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/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/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BB6B9B-B6FD-41C8-BF52-EAED9EEBDD36}"/>
              </a:ext>
            </a:extLst>
          </p:cNvPr>
          <p:cNvGrpSpPr/>
          <p:nvPr/>
        </p:nvGrpSpPr>
        <p:grpSpPr>
          <a:xfrm>
            <a:off x="424596" y="2372878"/>
            <a:ext cx="4139795" cy="1057107"/>
            <a:chOff x="98017" y="3347695"/>
            <a:chExt cx="4139794" cy="1057107"/>
          </a:xfrm>
        </p:grpSpPr>
        <p:pic>
          <p:nvPicPr>
            <p:cNvPr id="38" name="Picture 37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77A9A362-7458-49A1-9E60-009D4D4F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" y="3859171"/>
              <a:ext cx="651183" cy="366291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CB2733D-4E3F-4B6B-ABE6-FC2208EBBD0E}"/>
                </a:ext>
              </a:extLst>
            </p:cNvPr>
            <p:cNvGrpSpPr/>
            <p:nvPr/>
          </p:nvGrpSpPr>
          <p:grpSpPr>
            <a:xfrm>
              <a:off x="206093" y="3347695"/>
              <a:ext cx="4031718" cy="567748"/>
              <a:chOff x="1051533" y="3290614"/>
              <a:chExt cx="4031718" cy="56774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Task context set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a14:m>
                    <a:endParaRPr 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20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907FE5E-A469-4145-9A3B-3080BACA3594}"/>
                  </a:ext>
                </a:extLst>
              </p:cNvPr>
              <p:cNvSpPr/>
              <p:nvPr/>
            </p:nvSpPr>
            <p:spPr>
              <a:xfrm>
                <a:off x="3020639" y="3290614"/>
                <a:ext cx="2062612" cy="56774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Feature Extractor Adaptation Network</a:t>
                </a:r>
              </a:p>
            </p:txBody>
          </p:sp>
        </p:grpSp>
        <p:pic>
          <p:nvPicPr>
            <p:cNvPr id="36" name="Picture 35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30B70237-1824-439F-9073-9A4EA74B2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7" y="3843965"/>
              <a:ext cx="572315" cy="380053"/>
            </a:xfrm>
            <a:prstGeom prst="rect">
              <a:avLst/>
            </a:prstGeom>
          </p:spPr>
        </p:pic>
        <p:pic>
          <p:nvPicPr>
            <p:cNvPr id="40" name="Picture 39" descr="A brown and white dog&#10;&#10;Description automatically generated">
              <a:extLst>
                <a:ext uri="{FF2B5EF4-FFF2-40B4-BE49-F238E27FC236}">
                  <a16:creationId xmlns:a16="http://schemas.microsoft.com/office/drawing/2014/main" id="{141055D6-4118-4D21-9ED2-8A5C1AE3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90" y="3768770"/>
              <a:ext cx="336017" cy="504025"/>
            </a:xfrm>
            <a:prstGeom prst="rect">
              <a:avLst/>
            </a:prstGeom>
          </p:spPr>
        </p:pic>
        <p:pic>
          <p:nvPicPr>
            <p:cNvPr id="42" name="Picture 41" descr="A brown and white dog&#10;&#10;Description automatically generated">
              <a:extLst>
                <a:ext uri="{FF2B5EF4-FFF2-40B4-BE49-F238E27FC236}">
                  <a16:creationId xmlns:a16="http://schemas.microsoft.com/office/drawing/2014/main" id="{EB422CD3-D2B2-494A-BC2A-F7F47654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825" y="3847643"/>
              <a:ext cx="342959" cy="389346"/>
            </a:xfrm>
            <a:prstGeom prst="rect">
              <a:avLst/>
            </a:prstGeom>
          </p:spPr>
        </p:pic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6DDF0E1-ACB2-4173-ADF1-C9D0BF15BE3B}"/>
                </a:ext>
              </a:extLst>
            </p:cNvPr>
            <p:cNvCxnSpPr>
              <a:stCxn id="29" idx="3"/>
              <a:endCxn id="32" idx="1"/>
            </p:cNvCxnSpPr>
            <p:nvPr/>
          </p:nvCxnSpPr>
          <p:spPr>
            <a:xfrm flipV="1">
              <a:off x="1930091" y="3631569"/>
              <a:ext cx="245108" cy="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1A9DC42-4CF2-435E-9F03-59CAF602DAA0}"/>
                </a:ext>
              </a:extLst>
            </p:cNvPr>
            <p:cNvCxnSpPr>
              <a:cxnSpLocks/>
              <a:stCxn id="32" idx="2"/>
              <a:endCxn id="72" idx="0"/>
            </p:cNvCxnSpPr>
            <p:nvPr/>
          </p:nvCxnSpPr>
          <p:spPr>
            <a:xfrm>
              <a:off x="3206505" y="3915443"/>
              <a:ext cx="4708" cy="48935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35F1F8E-F590-F24D-81A6-0EE31149A9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46" y="1200398"/>
            <a:ext cx="2343150" cy="692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1C995-2C87-EE49-A390-CF4ED9AEC678}"/>
              </a:ext>
            </a:extLst>
          </p:cNvPr>
          <p:cNvSpPr txBox="1"/>
          <p:nvPr/>
        </p:nvSpPr>
        <p:spPr>
          <a:xfrm>
            <a:off x="4894817" y="1157229"/>
            <a:ext cx="4418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err="1"/>
              <a:t>PointNet</a:t>
            </a:r>
            <a:r>
              <a:rPr lang="en-US" dirty="0"/>
              <a:t> / </a:t>
            </a:r>
            <a:r>
              <a:rPr lang="en-US" dirty="0" err="1"/>
              <a:t>DeepSets</a:t>
            </a:r>
            <a:r>
              <a:rPr lang="en-US" dirty="0"/>
              <a:t> / statistics network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Continual learning supported by running averages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18F14B6-0296-6E48-8F98-EDF9D65627D6}"/>
              </a:ext>
            </a:extLst>
          </p:cNvPr>
          <p:cNvSpPr txBox="1">
            <a:spLocks/>
          </p:cNvSpPr>
          <p:nvPr/>
        </p:nvSpPr>
        <p:spPr>
          <a:xfrm>
            <a:off x="1165848" y="18331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Feature Extractor Adaptation Network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4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/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/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/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/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3972A2-E68E-4002-87BD-94C5A4B186AF}"/>
              </a:ext>
            </a:extLst>
          </p:cNvPr>
          <p:cNvSpPr/>
          <p:nvPr/>
        </p:nvSpPr>
        <p:spPr>
          <a:xfrm>
            <a:off x="2559883" y="3793294"/>
            <a:ext cx="191965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6ADAD3-E0C3-4133-98AA-850C7FF82412}"/>
              </a:ext>
            </a:extLst>
          </p:cNvPr>
          <p:cNvSpPr txBox="1"/>
          <p:nvPr/>
        </p:nvSpPr>
        <p:spPr>
          <a:xfrm>
            <a:off x="2726057" y="3469613"/>
            <a:ext cx="15876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Feature Extractor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2A7614F5-76EF-41AB-841A-9D765D08521C}"/>
              </a:ext>
            </a:extLst>
          </p:cNvPr>
          <p:cNvSpPr/>
          <p:nvPr/>
        </p:nvSpPr>
        <p:spPr>
          <a:xfrm>
            <a:off x="2156377" y="4113106"/>
            <a:ext cx="304231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350C3DD5-829D-4C91-879D-520EA8263465}"/>
              </a:ext>
            </a:extLst>
          </p:cNvPr>
          <p:cNvSpPr/>
          <p:nvPr/>
        </p:nvSpPr>
        <p:spPr>
          <a:xfrm>
            <a:off x="4623135" y="4119400"/>
            <a:ext cx="29680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F45A8F0-3CF0-4282-BA2B-4F827E275E8C}"/>
              </a:ext>
            </a:extLst>
          </p:cNvPr>
          <p:cNvSpPr/>
          <p:nvPr/>
        </p:nvSpPr>
        <p:spPr>
          <a:xfrm>
            <a:off x="5062998" y="3824718"/>
            <a:ext cx="148618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F42E40-B37F-4B8E-AAD5-DD4BB1B7C4FB}"/>
              </a:ext>
            </a:extLst>
          </p:cNvPr>
          <p:cNvSpPr txBox="1"/>
          <p:nvPr/>
        </p:nvSpPr>
        <p:spPr>
          <a:xfrm>
            <a:off x="5051709" y="3482547"/>
            <a:ext cx="153365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Linear Classifier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99C201-B48C-4CDF-A1D1-9D0EC74CB56D}"/>
              </a:ext>
            </a:extLst>
          </p:cNvPr>
          <p:cNvSpPr txBox="1"/>
          <p:nvPr/>
        </p:nvSpPr>
        <p:spPr>
          <a:xfrm>
            <a:off x="1521914" y="346961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Input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34940C9-1394-4672-B8EF-8A561BFE5E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9985" r="6666" b="3107"/>
          <a:stretch/>
        </p:blipFill>
        <p:spPr>
          <a:xfrm>
            <a:off x="1499897" y="3929906"/>
            <a:ext cx="621015" cy="493460"/>
          </a:xfrm>
          <a:prstGeom prst="rect">
            <a:avLst/>
          </a:prstGeom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00C85E07-07B7-494B-9712-24AC1C777285}"/>
              </a:ext>
            </a:extLst>
          </p:cNvPr>
          <p:cNvSpPr/>
          <p:nvPr/>
        </p:nvSpPr>
        <p:spPr>
          <a:xfrm>
            <a:off x="6660860" y="4155240"/>
            <a:ext cx="34399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17EAE-63EF-4C22-BA0A-245D02D237E8}"/>
              </a:ext>
            </a:extLst>
          </p:cNvPr>
          <p:cNvSpPr txBox="1"/>
          <p:nvPr/>
        </p:nvSpPr>
        <p:spPr>
          <a:xfrm>
            <a:off x="6907533" y="3478352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1C964F-6720-4258-85CA-909DB0CF153D}"/>
              </a:ext>
            </a:extLst>
          </p:cNvPr>
          <p:cNvSpPr txBox="1"/>
          <p:nvPr/>
        </p:nvSpPr>
        <p:spPr>
          <a:xfrm>
            <a:off x="7004855" y="4129888"/>
            <a:ext cx="530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CAT</a:t>
            </a:r>
          </a:p>
        </p:txBody>
      </p:sp>
      <p:sp>
        <p:nvSpPr>
          <p:cNvPr id="68" name="Double Bracket 67">
            <a:extLst>
              <a:ext uri="{FF2B5EF4-FFF2-40B4-BE49-F238E27FC236}">
                <a16:creationId xmlns:a16="http://schemas.microsoft.com/office/drawing/2014/main" id="{82CD489B-38ED-4D71-ACC5-85972343C484}"/>
              </a:ext>
            </a:extLst>
          </p:cNvPr>
          <p:cNvSpPr/>
          <p:nvPr/>
        </p:nvSpPr>
        <p:spPr>
          <a:xfrm>
            <a:off x="5300627" y="3957445"/>
            <a:ext cx="691239" cy="588567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800" dirty="0"/>
              <a:t>Weights</a:t>
            </a:r>
          </a:p>
        </p:txBody>
      </p:sp>
      <p:sp>
        <p:nvSpPr>
          <p:cNvPr id="69" name="Double Bracket 68">
            <a:extLst>
              <a:ext uri="{FF2B5EF4-FFF2-40B4-BE49-F238E27FC236}">
                <a16:creationId xmlns:a16="http://schemas.microsoft.com/office/drawing/2014/main" id="{C843A900-9D80-46E2-A6A3-09A40B2E1964}"/>
              </a:ext>
            </a:extLst>
          </p:cNvPr>
          <p:cNvSpPr/>
          <p:nvPr/>
        </p:nvSpPr>
        <p:spPr>
          <a:xfrm>
            <a:off x="6227388" y="3957448"/>
            <a:ext cx="197944" cy="58856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r>
              <a:rPr lang="en-US" sz="800" dirty="0"/>
              <a:t>Biases</a:t>
            </a:r>
          </a:p>
        </p:txBody>
      </p:sp>
      <p:sp>
        <p:nvSpPr>
          <p:cNvPr id="70" name="Plus Sign 69">
            <a:extLst>
              <a:ext uri="{FF2B5EF4-FFF2-40B4-BE49-F238E27FC236}">
                <a16:creationId xmlns:a16="http://schemas.microsoft.com/office/drawing/2014/main" id="{7A7CC4D5-9C0B-4D49-9CDF-6D67D9548046}"/>
              </a:ext>
            </a:extLst>
          </p:cNvPr>
          <p:cNvSpPr/>
          <p:nvPr/>
        </p:nvSpPr>
        <p:spPr>
          <a:xfrm>
            <a:off x="6002535" y="4176639"/>
            <a:ext cx="158016" cy="169241"/>
          </a:xfrm>
          <a:prstGeom prst="mathPlus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90DA9669-3680-4A28-9AA6-11AC0C945880}"/>
              </a:ext>
            </a:extLst>
          </p:cNvPr>
          <p:cNvSpPr/>
          <p:nvPr/>
        </p:nvSpPr>
        <p:spPr>
          <a:xfrm>
            <a:off x="5109619" y="4158467"/>
            <a:ext cx="144387" cy="154643"/>
          </a:xfrm>
          <a:prstGeom prst="mathMultiply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C496B9-5CA4-4229-A0CD-3C25E55B0FEE}"/>
              </a:ext>
            </a:extLst>
          </p:cNvPr>
          <p:cNvSpPr/>
          <p:nvPr/>
        </p:nvSpPr>
        <p:spPr>
          <a:xfrm>
            <a:off x="2506486" y="3429985"/>
            <a:ext cx="2062612" cy="1431819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/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/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/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/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BB6B9B-B6FD-41C8-BF52-EAED9EEBDD36}"/>
              </a:ext>
            </a:extLst>
          </p:cNvPr>
          <p:cNvGrpSpPr/>
          <p:nvPr/>
        </p:nvGrpSpPr>
        <p:grpSpPr>
          <a:xfrm>
            <a:off x="424596" y="2372878"/>
            <a:ext cx="4139795" cy="1057107"/>
            <a:chOff x="98017" y="3347695"/>
            <a:chExt cx="4139794" cy="1057107"/>
          </a:xfrm>
        </p:grpSpPr>
        <p:pic>
          <p:nvPicPr>
            <p:cNvPr id="38" name="Picture 37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77A9A362-7458-49A1-9E60-009D4D4F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" y="3859171"/>
              <a:ext cx="651183" cy="366291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CB2733D-4E3F-4B6B-ABE6-FC2208EBBD0E}"/>
                </a:ext>
              </a:extLst>
            </p:cNvPr>
            <p:cNvGrpSpPr/>
            <p:nvPr/>
          </p:nvGrpSpPr>
          <p:grpSpPr>
            <a:xfrm>
              <a:off x="206093" y="3347695"/>
              <a:ext cx="4031718" cy="567748"/>
              <a:chOff x="1051533" y="3290614"/>
              <a:chExt cx="4031718" cy="56774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Task context set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a14:m>
                    <a:endParaRPr 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20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907FE5E-A469-4145-9A3B-3080BACA3594}"/>
                  </a:ext>
                </a:extLst>
              </p:cNvPr>
              <p:cNvSpPr/>
              <p:nvPr/>
            </p:nvSpPr>
            <p:spPr>
              <a:xfrm>
                <a:off x="3020639" y="3290614"/>
                <a:ext cx="2062612" cy="56774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Feature Extractor Adaptation Network</a:t>
                </a:r>
              </a:p>
            </p:txBody>
          </p:sp>
        </p:grpSp>
        <p:pic>
          <p:nvPicPr>
            <p:cNvPr id="36" name="Picture 35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30B70237-1824-439F-9073-9A4EA74B2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7" y="3843965"/>
              <a:ext cx="572315" cy="380053"/>
            </a:xfrm>
            <a:prstGeom prst="rect">
              <a:avLst/>
            </a:prstGeom>
          </p:spPr>
        </p:pic>
        <p:pic>
          <p:nvPicPr>
            <p:cNvPr id="40" name="Picture 39" descr="A brown and white dog&#10;&#10;Description automatically generated">
              <a:extLst>
                <a:ext uri="{FF2B5EF4-FFF2-40B4-BE49-F238E27FC236}">
                  <a16:creationId xmlns:a16="http://schemas.microsoft.com/office/drawing/2014/main" id="{141055D6-4118-4D21-9ED2-8A5C1AE3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90" y="3768770"/>
              <a:ext cx="336017" cy="504025"/>
            </a:xfrm>
            <a:prstGeom prst="rect">
              <a:avLst/>
            </a:prstGeom>
          </p:spPr>
        </p:pic>
        <p:pic>
          <p:nvPicPr>
            <p:cNvPr id="42" name="Picture 41" descr="A brown and white dog&#10;&#10;Description automatically generated">
              <a:extLst>
                <a:ext uri="{FF2B5EF4-FFF2-40B4-BE49-F238E27FC236}">
                  <a16:creationId xmlns:a16="http://schemas.microsoft.com/office/drawing/2014/main" id="{EB422CD3-D2B2-494A-BC2A-F7F47654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825" y="3847643"/>
              <a:ext cx="342959" cy="389346"/>
            </a:xfrm>
            <a:prstGeom prst="rect">
              <a:avLst/>
            </a:prstGeom>
          </p:spPr>
        </p:pic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6DDF0E1-ACB2-4173-ADF1-C9D0BF15BE3B}"/>
                </a:ext>
              </a:extLst>
            </p:cNvPr>
            <p:cNvCxnSpPr>
              <a:stCxn id="29" idx="3"/>
              <a:endCxn id="32" idx="1"/>
            </p:cNvCxnSpPr>
            <p:nvPr/>
          </p:nvCxnSpPr>
          <p:spPr>
            <a:xfrm flipV="1">
              <a:off x="1930091" y="3631569"/>
              <a:ext cx="245108" cy="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1A9DC42-4CF2-435E-9F03-59CAF602DAA0}"/>
                </a:ext>
              </a:extLst>
            </p:cNvPr>
            <p:cNvCxnSpPr>
              <a:cxnSpLocks/>
              <a:stCxn id="32" idx="2"/>
              <a:endCxn id="72" idx="0"/>
            </p:cNvCxnSpPr>
            <p:nvPr/>
          </p:nvCxnSpPr>
          <p:spPr>
            <a:xfrm>
              <a:off x="3206505" y="3915443"/>
              <a:ext cx="4707" cy="48935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5BE432-0B0D-4067-9EE6-71F3D62AE273}"/>
              </a:ext>
            </a:extLst>
          </p:cNvPr>
          <p:cNvSpPr/>
          <p:nvPr/>
        </p:nvSpPr>
        <p:spPr>
          <a:xfrm>
            <a:off x="4985305" y="2360919"/>
            <a:ext cx="1631405" cy="56774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Head Adaptation Network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077D5D-B2FC-40A3-B0A2-ACE360560119}"/>
              </a:ext>
            </a:extLst>
          </p:cNvPr>
          <p:cNvCxnSpPr>
            <a:cxnSpLocks/>
          </p:cNvCxnSpPr>
          <p:nvPr/>
        </p:nvCxnSpPr>
        <p:spPr>
          <a:xfrm flipV="1">
            <a:off x="4479536" y="2910601"/>
            <a:ext cx="527980" cy="5677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F5E263A-19C8-4CC3-835F-6C64C9652F74}"/>
              </a:ext>
            </a:extLst>
          </p:cNvPr>
          <p:cNvSpPr/>
          <p:nvPr/>
        </p:nvSpPr>
        <p:spPr>
          <a:xfrm>
            <a:off x="4970858" y="3435933"/>
            <a:ext cx="1660300" cy="14420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04B069-6B43-4607-9CE3-FFECA927E89B}"/>
              </a:ext>
            </a:extLst>
          </p:cNvPr>
          <p:cNvCxnSpPr>
            <a:cxnSpLocks/>
            <a:stCxn id="39" idx="2"/>
            <a:endCxn id="97" idx="0"/>
          </p:cNvCxnSpPr>
          <p:nvPr/>
        </p:nvCxnSpPr>
        <p:spPr>
          <a:xfrm>
            <a:off x="5801008" y="2928667"/>
            <a:ext cx="0" cy="5072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6DD539D6-F642-4AB7-BF04-E7432A2BF52B}"/>
              </a:ext>
            </a:extLst>
          </p:cNvPr>
          <p:cNvSpPr txBox="1">
            <a:spLocks/>
          </p:cNvSpPr>
          <p:nvPr/>
        </p:nvSpPr>
        <p:spPr>
          <a:xfrm>
            <a:off x="459960" y="850039"/>
            <a:ext cx="8014443" cy="927655"/>
          </a:xfrm>
          <a:prstGeom prst="rect">
            <a:avLst/>
          </a:prstGeom>
        </p:spPr>
        <p:txBody>
          <a:bodyPr/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pass context set through feature extractor class by class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Content Placeholder 2">
                <a:extLst>
                  <a:ext uri="{FF2B5EF4-FFF2-40B4-BE49-F238E27FC236}">
                    <a16:creationId xmlns:a16="http://schemas.microsoft.com/office/drawing/2014/main" id="{3EE09D87-8732-4517-9CF2-E43E05868A9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2448" y="1762879"/>
                <a:ext cx="7894935" cy="364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6987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66700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962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079500" indent="-268288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350963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8081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653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7225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1797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800" kern="0" dirty="0"/>
                  <a:t>head adaptation network generates the weights and biases for class </a:t>
                </a:r>
                <a14:m>
                  <m:oMath xmlns:m="http://schemas.openxmlformats.org/officeDocument/2006/math">
                    <m:r>
                      <a:rPr lang="en-US" sz="1800" i="1" ker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kern="0" dirty="0"/>
              </a:p>
            </p:txBody>
          </p:sp>
        </mc:Choice>
        <mc:Fallback>
          <p:sp>
            <p:nvSpPr>
              <p:cNvPr id="103" name="Content Placeholder 2">
                <a:extLst>
                  <a:ext uri="{FF2B5EF4-FFF2-40B4-BE49-F238E27FC236}">
                    <a16:creationId xmlns:a16="http://schemas.microsoft.com/office/drawing/2014/main" id="{3EE09D87-8732-4517-9CF2-E43E05868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448" y="1762879"/>
                <a:ext cx="7894935" cy="364511"/>
              </a:xfrm>
              <a:prstGeom prst="rect">
                <a:avLst/>
              </a:prstGeom>
              <a:blipFill>
                <a:blip r:embed="rId17"/>
                <a:stretch>
                  <a:fillRect l="-1605" t="-20000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Content Placeholder 2">
                <a:extLst>
                  <a:ext uri="{FF2B5EF4-FFF2-40B4-BE49-F238E27FC236}">
                    <a16:creationId xmlns:a16="http://schemas.microsoft.com/office/drawing/2014/main" id="{E602443F-0966-4868-A872-31D67167F7A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2907" y="1325931"/>
                <a:ext cx="6902036" cy="3179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6987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66700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962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079500" indent="-268288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350963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8081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653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7225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1797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800" kern="0" dirty="0"/>
                  <a:t>features for each class </a:t>
                </a:r>
                <a14:m>
                  <m:oMath xmlns:m="http://schemas.openxmlformats.org/officeDocument/2006/math">
                    <m:r>
                      <a:rPr lang="en-US" sz="1800" i="1" ker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kern="0" dirty="0"/>
                  <a:t> are summed (</a:t>
                </a:r>
                <a:r>
                  <a:rPr lang="en-US" sz="1800" i="1" kern="0" dirty="0"/>
                  <a:t>a la </a:t>
                </a:r>
                <a:r>
                  <a:rPr lang="en-US" sz="1800" kern="0" dirty="0" err="1"/>
                  <a:t>PointNet</a:t>
                </a:r>
                <a:r>
                  <a:rPr lang="en-US" sz="1800" kern="0" dirty="0"/>
                  <a:t> / </a:t>
                </a:r>
                <a:r>
                  <a:rPr lang="en-US" sz="1800" kern="0" dirty="0" err="1"/>
                  <a:t>DeepSets</a:t>
                </a:r>
                <a:r>
                  <a:rPr lang="en-US" sz="1800" kern="0" dirty="0"/>
                  <a:t>)</a:t>
                </a:r>
              </a:p>
            </p:txBody>
          </p:sp>
        </mc:Choice>
        <mc:Fallback>
          <p:sp>
            <p:nvSpPr>
              <p:cNvPr id="105" name="Content Placeholder 2">
                <a:extLst>
                  <a:ext uri="{FF2B5EF4-FFF2-40B4-BE49-F238E27FC236}">
                    <a16:creationId xmlns:a16="http://schemas.microsoft.com/office/drawing/2014/main" id="{E602443F-0966-4868-A872-31D67167F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907" y="1325931"/>
                <a:ext cx="6902036" cy="317911"/>
              </a:xfrm>
              <a:prstGeom prst="rect">
                <a:avLst/>
              </a:prstGeom>
              <a:blipFill>
                <a:blip r:embed="rId18"/>
                <a:stretch>
                  <a:fillRect l="-2022" t="-19231" b="-307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6" name="Picture 105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DD12A466-7388-43E4-B046-824FA35480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2" y="4018729"/>
            <a:ext cx="651183" cy="366291"/>
          </a:xfrm>
          <a:prstGeom prst="rect">
            <a:avLst/>
          </a:prstGeom>
        </p:spPr>
      </p:pic>
      <p:pic>
        <p:nvPicPr>
          <p:cNvPr id="107" name="Picture 106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341E8203-5B41-45FC-AE7B-10E007FDBD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43" y="4003522"/>
            <a:ext cx="572315" cy="3800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174ED3-F889-4C69-92D8-D4AD6086D278}"/>
              </a:ext>
            </a:extLst>
          </p:cNvPr>
          <p:cNvSpPr/>
          <p:nvPr/>
        </p:nvSpPr>
        <p:spPr>
          <a:xfrm>
            <a:off x="5380304" y="4124074"/>
            <a:ext cx="502879" cy="22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CD34198-AEC5-4654-AAC5-E004F727CD08}"/>
              </a:ext>
            </a:extLst>
          </p:cNvPr>
          <p:cNvSpPr/>
          <p:nvPr/>
        </p:nvSpPr>
        <p:spPr>
          <a:xfrm>
            <a:off x="6262919" y="4057144"/>
            <a:ext cx="118827" cy="40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A8F776-00E0-476C-AE37-671098A2D9A4}"/>
              </a:ext>
            </a:extLst>
          </p:cNvPr>
          <p:cNvGrpSpPr/>
          <p:nvPr/>
        </p:nvGrpSpPr>
        <p:grpSpPr>
          <a:xfrm>
            <a:off x="5281881" y="4006941"/>
            <a:ext cx="146951" cy="481347"/>
            <a:chOff x="2025702" y="2126434"/>
            <a:chExt cx="281347" cy="8070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/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8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  <a:blipFill>
                  <a:blip r:embed="rId19"/>
                  <a:stretch>
                    <a:fillRect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66A238-F990-47BB-BFD6-EA994D079AF0}"/>
                </a:ext>
              </a:extLst>
            </p:cNvPr>
            <p:cNvCxnSpPr>
              <a:cxnSpLocks/>
            </p:cNvCxnSpPr>
            <p:nvPr/>
          </p:nvCxnSpPr>
          <p:spPr>
            <a:xfrm>
              <a:off x="2210647" y="212643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24E4CC6-51D7-4EC7-800B-70C60F5E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210997" y="267432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/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FD746D95-A0FD-4C2D-9913-A2B8BAF7661B}"/>
              </a:ext>
            </a:extLst>
          </p:cNvPr>
          <p:cNvSpPr txBox="1"/>
          <p:nvPr/>
        </p:nvSpPr>
        <p:spPr>
          <a:xfrm>
            <a:off x="5405775" y="4136924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B15E43-B5A9-4C46-B791-C103F4236E78}"/>
              </a:ext>
            </a:extLst>
          </p:cNvPr>
          <p:cNvCxnSpPr>
            <a:cxnSpLocks/>
          </p:cNvCxnSpPr>
          <p:nvPr/>
        </p:nvCxnSpPr>
        <p:spPr>
          <a:xfrm>
            <a:off x="5661786" y="4350616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7883A2-2294-45BE-8757-93018A04F083}"/>
              </a:ext>
            </a:extLst>
          </p:cNvPr>
          <p:cNvCxnSpPr>
            <a:cxnSpLocks/>
          </p:cNvCxnSpPr>
          <p:nvPr/>
        </p:nvCxnSpPr>
        <p:spPr>
          <a:xfrm>
            <a:off x="5657103" y="401396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/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4A5B4CB4-37D4-49EB-B1E5-4F41677F61CD}"/>
              </a:ext>
            </a:extLst>
          </p:cNvPr>
          <p:cNvSpPr txBox="1"/>
          <p:nvPr/>
        </p:nvSpPr>
        <p:spPr>
          <a:xfrm>
            <a:off x="5666403" y="4141950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78A479C-44D0-48BC-9A11-0C8EDEA59B97}"/>
              </a:ext>
            </a:extLst>
          </p:cNvPr>
          <p:cNvCxnSpPr>
            <a:cxnSpLocks/>
          </p:cNvCxnSpPr>
          <p:nvPr/>
        </p:nvCxnSpPr>
        <p:spPr>
          <a:xfrm>
            <a:off x="5892130" y="4022080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6244889-7366-4674-A688-372196C3BDD4}"/>
              </a:ext>
            </a:extLst>
          </p:cNvPr>
          <p:cNvCxnSpPr>
            <a:cxnSpLocks/>
          </p:cNvCxnSpPr>
          <p:nvPr/>
        </p:nvCxnSpPr>
        <p:spPr>
          <a:xfrm>
            <a:off x="5889223" y="434358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/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A4D688D-A8BA-4B36-8727-824712D9D824}"/>
              </a:ext>
            </a:extLst>
          </p:cNvPr>
          <p:cNvSpPr txBox="1"/>
          <p:nvPr/>
        </p:nvSpPr>
        <p:spPr>
          <a:xfrm>
            <a:off x="6215606" y="4010055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/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F5C648E5-D4EA-4A6F-B059-C5605D12AFB1}"/>
              </a:ext>
            </a:extLst>
          </p:cNvPr>
          <p:cNvSpPr txBox="1"/>
          <p:nvPr/>
        </p:nvSpPr>
        <p:spPr>
          <a:xfrm>
            <a:off x="6214944" y="4234535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/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" name="Picture 75" descr="A brown and white dog&#10;&#10;Description automatically generated">
            <a:extLst>
              <a:ext uri="{FF2B5EF4-FFF2-40B4-BE49-F238E27FC236}">
                <a16:creationId xmlns:a16="http://schemas.microsoft.com/office/drawing/2014/main" id="{7430BC03-7193-404B-A863-4E4C94F5AF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70" y="3916802"/>
            <a:ext cx="336017" cy="504025"/>
          </a:xfrm>
          <a:prstGeom prst="rect">
            <a:avLst/>
          </a:prstGeom>
        </p:spPr>
      </p:pic>
      <p:pic>
        <p:nvPicPr>
          <p:cNvPr id="85" name="Picture 84" descr="A brown and white dog&#10;&#10;Description automatically generated">
            <a:extLst>
              <a:ext uri="{FF2B5EF4-FFF2-40B4-BE49-F238E27FC236}">
                <a16:creationId xmlns:a16="http://schemas.microsoft.com/office/drawing/2014/main" id="{E0A634C0-3FEB-482F-8046-A392EE1A05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08" y="3995673"/>
            <a:ext cx="342959" cy="389347"/>
          </a:xfrm>
          <a:prstGeom prst="rect">
            <a:avLst/>
          </a:prstGeom>
        </p:spPr>
      </p:pic>
      <p:sp>
        <p:nvSpPr>
          <p:cNvPr id="77" name="Title 1">
            <a:extLst>
              <a:ext uri="{FF2B5EF4-FFF2-40B4-BE49-F238E27FC236}">
                <a16:creationId xmlns:a16="http://schemas.microsoft.com/office/drawing/2014/main" id="{E668D332-6896-CE47-A105-2A65C34CEC7A}"/>
              </a:ext>
            </a:extLst>
          </p:cNvPr>
          <p:cNvSpPr txBox="1">
            <a:spLocks/>
          </p:cNvSpPr>
          <p:nvPr/>
        </p:nvSpPr>
        <p:spPr>
          <a:xfrm>
            <a:off x="1165848" y="18331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Feature Extractor Adaptation Network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4" grpId="0"/>
      <p:bldP spid="75" grpId="0"/>
      <p:bldP spid="39" grpId="0" animBg="1"/>
      <p:bldP spid="97" grpId="0" animBg="1"/>
      <p:bldP spid="99" grpId="0"/>
      <p:bldP spid="103" grpId="0"/>
      <p:bldP spid="105" grpId="0"/>
      <p:bldP spid="11" grpId="0" animBg="1"/>
      <p:bldP spid="109" grpId="0" animBg="1"/>
      <p:bldP spid="78" grpId="0"/>
      <p:bldP spid="79" grpId="0"/>
      <p:bldP spid="88" grpId="0"/>
      <p:bldP spid="89" grpId="0"/>
      <p:bldP spid="83" grpId="0"/>
      <p:bldP spid="84" grpId="0"/>
      <p:bldP spid="92" grpId="0"/>
      <p:bldP spid="94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41C0-461D-47BE-AE62-8C88378D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39" y="131050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/>
              <a:t>Classifier Head Adaptation Network</a:t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/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/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/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/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3972A2-E68E-4002-87BD-94C5A4B186AF}"/>
              </a:ext>
            </a:extLst>
          </p:cNvPr>
          <p:cNvSpPr/>
          <p:nvPr/>
        </p:nvSpPr>
        <p:spPr>
          <a:xfrm>
            <a:off x="2559883" y="3793294"/>
            <a:ext cx="191965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6ADAD3-E0C3-4133-98AA-850C7FF82412}"/>
              </a:ext>
            </a:extLst>
          </p:cNvPr>
          <p:cNvSpPr txBox="1"/>
          <p:nvPr/>
        </p:nvSpPr>
        <p:spPr>
          <a:xfrm>
            <a:off x="2726057" y="3469613"/>
            <a:ext cx="15876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Feature Extractor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2A7614F5-76EF-41AB-841A-9D765D08521C}"/>
              </a:ext>
            </a:extLst>
          </p:cNvPr>
          <p:cNvSpPr/>
          <p:nvPr/>
        </p:nvSpPr>
        <p:spPr>
          <a:xfrm>
            <a:off x="2156377" y="4113106"/>
            <a:ext cx="304231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350C3DD5-829D-4C91-879D-520EA8263465}"/>
              </a:ext>
            </a:extLst>
          </p:cNvPr>
          <p:cNvSpPr/>
          <p:nvPr/>
        </p:nvSpPr>
        <p:spPr>
          <a:xfrm>
            <a:off x="4623135" y="4119400"/>
            <a:ext cx="29680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F45A8F0-3CF0-4282-BA2B-4F827E275E8C}"/>
              </a:ext>
            </a:extLst>
          </p:cNvPr>
          <p:cNvSpPr/>
          <p:nvPr/>
        </p:nvSpPr>
        <p:spPr>
          <a:xfrm>
            <a:off x="5062998" y="3824718"/>
            <a:ext cx="148618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F42E40-B37F-4B8E-AAD5-DD4BB1B7C4FB}"/>
              </a:ext>
            </a:extLst>
          </p:cNvPr>
          <p:cNvSpPr txBox="1"/>
          <p:nvPr/>
        </p:nvSpPr>
        <p:spPr>
          <a:xfrm>
            <a:off x="5051709" y="3482547"/>
            <a:ext cx="153365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Linear Classifier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99C201-B48C-4CDF-A1D1-9D0EC74CB56D}"/>
              </a:ext>
            </a:extLst>
          </p:cNvPr>
          <p:cNvSpPr txBox="1"/>
          <p:nvPr/>
        </p:nvSpPr>
        <p:spPr>
          <a:xfrm>
            <a:off x="1521914" y="346961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Input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34940C9-1394-4672-B8EF-8A561BFE5E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9985" r="6666" b="3107"/>
          <a:stretch/>
        </p:blipFill>
        <p:spPr>
          <a:xfrm>
            <a:off x="1499897" y="3929906"/>
            <a:ext cx="621015" cy="493460"/>
          </a:xfrm>
          <a:prstGeom prst="rect">
            <a:avLst/>
          </a:prstGeom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00C85E07-07B7-494B-9712-24AC1C777285}"/>
              </a:ext>
            </a:extLst>
          </p:cNvPr>
          <p:cNvSpPr/>
          <p:nvPr/>
        </p:nvSpPr>
        <p:spPr>
          <a:xfrm>
            <a:off x="6660860" y="4155240"/>
            <a:ext cx="34399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17EAE-63EF-4C22-BA0A-245D02D237E8}"/>
              </a:ext>
            </a:extLst>
          </p:cNvPr>
          <p:cNvSpPr txBox="1"/>
          <p:nvPr/>
        </p:nvSpPr>
        <p:spPr>
          <a:xfrm>
            <a:off x="6907533" y="3478352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1C964F-6720-4258-85CA-909DB0CF153D}"/>
              </a:ext>
            </a:extLst>
          </p:cNvPr>
          <p:cNvSpPr txBox="1"/>
          <p:nvPr/>
        </p:nvSpPr>
        <p:spPr>
          <a:xfrm>
            <a:off x="7004855" y="4129888"/>
            <a:ext cx="530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CAT</a:t>
            </a:r>
          </a:p>
        </p:txBody>
      </p:sp>
      <p:sp>
        <p:nvSpPr>
          <p:cNvPr id="68" name="Double Bracket 67">
            <a:extLst>
              <a:ext uri="{FF2B5EF4-FFF2-40B4-BE49-F238E27FC236}">
                <a16:creationId xmlns:a16="http://schemas.microsoft.com/office/drawing/2014/main" id="{82CD489B-38ED-4D71-ACC5-85972343C484}"/>
              </a:ext>
            </a:extLst>
          </p:cNvPr>
          <p:cNvSpPr/>
          <p:nvPr/>
        </p:nvSpPr>
        <p:spPr>
          <a:xfrm>
            <a:off x="5300627" y="3957445"/>
            <a:ext cx="691239" cy="588567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800" dirty="0"/>
              <a:t>Weights</a:t>
            </a:r>
          </a:p>
        </p:txBody>
      </p:sp>
      <p:sp>
        <p:nvSpPr>
          <p:cNvPr id="69" name="Double Bracket 68">
            <a:extLst>
              <a:ext uri="{FF2B5EF4-FFF2-40B4-BE49-F238E27FC236}">
                <a16:creationId xmlns:a16="http://schemas.microsoft.com/office/drawing/2014/main" id="{C843A900-9D80-46E2-A6A3-09A40B2E1964}"/>
              </a:ext>
            </a:extLst>
          </p:cNvPr>
          <p:cNvSpPr/>
          <p:nvPr/>
        </p:nvSpPr>
        <p:spPr>
          <a:xfrm>
            <a:off x="6227388" y="3957448"/>
            <a:ext cx="197944" cy="58856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r>
              <a:rPr lang="en-US" sz="800" dirty="0"/>
              <a:t>Biases</a:t>
            </a:r>
          </a:p>
        </p:txBody>
      </p:sp>
      <p:sp>
        <p:nvSpPr>
          <p:cNvPr id="70" name="Plus Sign 69">
            <a:extLst>
              <a:ext uri="{FF2B5EF4-FFF2-40B4-BE49-F238E27FC236}">
                <a16:creationId xmlns:a16="http://schemas.microsoft.com/office/drawing/2014/main" id="{7A7CC4D5-9C0B-4D49-9CDF-6D67D9548046}"/>
              </a:ext>
            </a:extLst>
          </p:cNvPr>
          <p:cNvSpPr/>
          <p:nvPr/>
        </p:nvSpPr>
        <p:spPr>
          <a:xfrm>
            <a:off x="6002535" y="4176639"/>
            <a:ext cx="158016" cy="169241"/>
          </a:xfrm>
          <a:prstGeom prst="mathPlus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90DA9669-3680-4A28-9AA6-11AC0C945880}"/>
              </a:ext>
            </a:extLst>
          </p:cNvPr>
          <p:cNvSpPr/>
          <p:nvPr/>
        </p:nvSpPr>
        <p:spPr>
          <a:xfrm>
            <a:off x="5109619" y="4158467"/>
            <a:ext cx="144387" cy="154643"/>
          </a:xfrm>
          <a:prstGeom prst="mathMultiply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C496B9-5CA4-4229-A0CD-3C25E55B0FEE}"/>
              </a:ext>
            </a:extLst>
          </p:cNvPr>
          <p:cNvSpPr/>
          <p:nvPr/>
        </p:nvSpPr>
        <p:spPr>
          <a:xfrm>
            <a:off x="2506486" y="3429985"/>
            <a:ext cx="2062612" cy="1431819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/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/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/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/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BB6B9B-B6FD-41C8-BF52-EAED9EEBDD36}"/>
              </a:ext>
            </a:extLst>
          </p:cNvPr>
          <p:cNvGrpSpPr/>
          <p:nvPr/>
        </p:nvGrpSpPr>
        <p:grpSpPr>
          <a:xfrm>
            <a:off x="424596" y="2372878"/>
            <a:ext cx="4139795" cy="1057107"/>
            <a:chOff x="98017" y="3347695"/>
            <a:chExt cx="4139794" cy="1057107"/>
          </a:xfrm>
        </p:grpSpPr>
        <p:pic>
          <p:nvPicPr>
            <p:cNvPr id="38" name="Picture 37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77A9A362-7458-49A1-9E60-009D4D4F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" y="3859171"/>
              <a:ext cx="651183" cy="366291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CB2733D-4E3F-4B6B-ABE6-FC2208EBBD0E}"/>
                </a:ext>
              </a:extLst>
            </p:cNvPr>
            <p:cNvGrpSpPr/>
            <p:nvPr/>
          </p:nvGrpSpPr>
          <p:grpSpPr>
            <a:xfrm>
              <a:off x="206093" y="3347695"/>
              <a:ext cx="4031718" cy="567748"/>
              <a:chOff x="1051533" y="3290614"/>
              <a:chExt cx="4031718" cy="56774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Task context set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a14:m>
                    <a:endParaRPr 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20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907FE5E-A469-4145-9A3B-3080BACA3594}"/>
                  </a:ext>
                </a:extLst>
              </p:cNvPr>
              <p:cNvSpPr/>
              <p:nvPr/>
            </p:nvSpPr>
            <p:spPr>
              <a:xfrm>
                <a:off x="3020639" y="3290614"/>
                <a:ext cx="2062612" cy="56774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Feature Extractor Adaptation Network</a:t>
                </a:r>
              </a:p>
            </p:txBody>
          </p:sp>
        </p:grpSp>
        <p:pic>
          <p:nvPicPr>
            <p:cNvPr id="36" name="Picture 35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30B70237-1824-439F-9073-9A4EA74B2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7" y="3843965"/>
              <a:ext cx="572315" cy="380053"/>
            </a:xfrm>
            <a:prstGeom prst="rect">
              <a:avLst/>
            </a:prstGeom>
          </p:spPr>
        </p:pic>
        <p:pic>
          <p:nvPicPr>
            <p:cNvPr id="40" name="Picture 39" descr="A brown and white dog&#10;&#10;Description automatically generated">
              <a:extLst>
                <a:ext uri="{FF2B5EF4-FFF2-40B4-BE49-F238E27FC236}">
                  <a16:creationId xmlns:a16="http://schemas.microsoft.com/office/drawing/2014/main" id="{141055D6-4118-4D21-9ED2-8A5C1AE3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90" y="3768770"/>
              <a:ext cx="336017" cy="504025"/>
            </a:xfrm>
            <a:prstGeom prst="rect">
              <a:avLst/>
            </a:prstGeom>
          </p:spPr>
        </p:pic>
        <p:pic>
          <p:nvPicPr>
            <p:cNvPr id="42" name="Picture 41" descr="A brown and white dog&#10;&#10;Description automatically generated">
              <a:extLst>
                <a:ext uri="{FF2B5EF4-FFF2-40B4-BE49-F238E27FC236}">
                  <a16:creationId xmlns:a16="http://schemas.microsoft.com/office/drawing/2014/main" id="{EB422CD3-D2B2-494A-BC2A-F7F47654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825" y="3847643"/>
              <a:ext cx="342959" cy="389346"/>
            </a:xfrm>
            <a:prstGeom prst="rect">
              <a:avLst/>
            </a:prstGeom>
          </p:spPr>
        </p:pic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6DDF0E1-ACB2-4173-ADF1-C9D0BF15BE3B}"/>
                </a:ext>
              </a:extLst>
            </p:cNvPr>
            <p:cNvCxnSpPr>
              <a:stCxn id="29" idx="3"/>
              <a:endCxn id="32" idx="1"/>
            </p:cNvCxnSpPr>
            <p:nvPr/>
          </p:nvCxnSpPr>
          <p:spPr>
            <a:xfrm flipV="1">
              <a:off x="1930091" y="3631569"/>
              <a:ext cx="245108" cy="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1A9DC42-4CF2-435E-9F03-59CAF602DAA0}"/>
                </a:ext>
              </a:extLst>
            </p:cNvPr>
            <p:cNvCxnSpPr>
              <a:cxnSpLocks/>
              <a:stCxn id="32" idx="2"/>
              <a:endCxn id="72" idx="0"/>
            </p:cNvCxnSpPr>
            <p:nvPr/>
          </p:nvCxnSpPr>
          <p:spPr>
            <a:xfrm>
              <a:off x="3206505" y="3915443"/>
              <a:ext cx="4707" cy="48935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5BE432-0B0D-4067-9EE6-71F3D62AE273}"/>
              </a:ext>
            </a:extLst>
          </p:cNvPr>
          <p:cNvSpPr/>
          <p:nvPr/>
        </p:nvSpPr>
        <p:spPr>
          <a:xfrm>
            <a:off x="4985305" y="2364531"/>
            <a:ext cx="1631405" cy="56774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Head Adaptation Network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077D5D-B2FC-40A3-B0A2-ACE360560119}"/>
              </a:ext>
            </a:extLst>
          </p:cNvPr>
          <p:cNvCxnSpPr>
            <a:cxnSpLocks/>
          </p:cNvCxnSpPr>
          <p:nvPr/>
        </p:nvCxnSpPr>
        <p:spPr>
          <a:xfrm flipV="1">
            <a:off x="4479536" y="2910601"/>
            <a:ext cx="527980" cy="5677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F5E263A-19C8-4CC3-835F-6C64C9652F74}"/>
              </a:ext>
            </a:extLst>
          </p:cNvPr>
          <p:cNvSpPr/>
          <p:nvPr/>
        </p:nvSpPr>
        <p:spPr>
          <a:xfrm>
            <a:off x="4970858" y="3435933"/>
            <a:ext cx="1660300" cy="14420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04B069-6B43-4607-9CE3-FFECA927E89B}"/>
              </a:ext>
            </a:extLst>
          </p:cNvPr>
          <p:cNvCxnSpPr>
            <a:cxnSpLocks/>
            <a:stCxn id="39" idx="2"/>
            <a:endCxn id="97" idx="0"/>
          </p:cNvCxnSpPr>
          <p:nvPr/>
        </p:nvCxnSpPr>
        <p:spPr>
          <a:xfrm>
            <a:off x="5801008" y="2932279"/>
            <a:ext cx="0" cy="5036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6DD539D6-F642-4AB7-BF04-E7432A2BF52B}"/>
              </a:ext>
            </a:extLst>
          </p:cNvPr>
          <p:cNvSpPr txBox="1">
            <a:spLocks/>
          </p:cNvSpPr>
          <p:nvPr/>
        </p:nvSpPr>
        <p:spPr>
          <a:xfrm>
            <a:off x="459960" y="850039"/>
            <a:ext cx="8014443" cy="927655"/>
          </a:xfrm>
          <a:prstGeom prst="rect">
            <a:avLst/>
          </a:prstGeom>
        </p:spPr>
        <p:txBody>
          <a:bodyPr/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pass context set through feature extractor class by class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Content Placeholder 2">
                <a:extLst>
                  <a:ext uri="{FF2B5EF4-FFF2-40B4-BE49-F238E27FC236}">
                    <a16:creationId xmlns:a16="http://schemas.microsoft.com/office/drawing/2014/main" id="{3EE09D87-8732-4517-9CF2-E43E05868A9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12448" y="1762879"/>
                <a:ext cx="7894935" cy="3645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6987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66700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962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079500" indent="-268288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350963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8081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653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7225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1797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800" kern="0" dirty="0"/>
                  <a:t>head adaptation network generates the weights and biases for class </a:t>
                </a:r>
                <a14:m>
                  <m:oMath xmlns:m="http://schemas.openxmlformats.org/officeDocument/2006/math">
                    <m:r>
                      <a:rPr lang="en-US" sz="1800" i="1" ker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kern="0" dirty="0"/>
              </a:p>
            </p:txBody>
          </p:sp>
        </mc:Choice>
        <mc:Fallback>
          <p:sp>
            <p:nvSpPr>
              <p:cNvPr id="103" name="Content Placeholder 2">
                <a:extLst>
                  <a:ext uri="{FF2B5EF4-FFF2-40B4-BE49-F238E27FC236}">
                    <a16:creationId xmlns:a16="http://schemas.microsoft.com/office/drawing/2014/main" id="{3EE09D87-8732-4517-9CF2-E43E05868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448" y="1762879"/>
                <a:ext cx="7894935" cy="364511"/>
              </a:xfrm>
              <a:prstGeom prst="rect">
                <a:avLst/>
              </a:prstGeom>
              <a:blipFill>
                <a:blip r:embed="rId17"/>
                <a:stretch>
                  <a:fillRect l="-1605" t="-20000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Content Placeholder 2">
                <a:extLst>
                  <a:ext uri="{FF2B5EF4-FFF2-40B4-BE49-F238E27FC236}">
                    <a16:creationId xmlns:a16="http://schemas.microsoft.com/office/drawing/2014/main" id="{E602443F-0966-4868-A872-31D67167F7A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32907" y="1325931"/>
                <a:ext cx="6902036" cy="3179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26987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66700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809625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079500" indent="-268288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1350963" indent="-269875" algn="l" rtl="0" eaLnBrk="0" fontAlgn="base" hangingPunct="0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18081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2653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27225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179763" indent="-269875" algn="l" rtl="0" fontAlgn="base">
                  <a:spcBef>
                    <a:spcPct val="0"/>
                  </a:spcBef>
                  <a:spcAft>
                    <a:spcPct val="7500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800" kern="0" dirty="0"/>
                  <a:t>features for each class </a:t>
                </a:r>
                <a14:m>
                  <m:oMath xmlns:m="http://schemas.openxmlformats.org/officeDocument/2006/math">
                    <m:r>
                      <a:rPr lang="en-US" sz="1800" i="1" ker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kern="0" dirty="0"/>
                  <a:t> are summed (</a:t>
                </a:r>
                <a:r>
                  <a:rPr lang="en-US" sz="1800" i="1" kern="0" dirty="0"/>
                  <a:t>a la </a:t>
                </a:r>
                <a:r>
                  <a:rPr lang="en-US" sz="1800" kern="0" dirty="0" err="1"/>
                  <a:t>PointNet</a:t>
                </a:r>
                <a:r>
                  <a:rPr lang="en-US" sz="1800" kern="0" dirty="0"/>
                  <a:t> / </a:t>
                </a:r>
                <a:r>
                  <a:rPr lang="en-US" sz="1800" kern="0" dirty="0" err="1"/>
                  <a:t>DeepSets</a:t>
                </a:r>
                <a:r>
                  <a:rPr lang="en-US" sz="1800" kern="0" dirty="0"/>
                  <a:t>)</a:t>
                </a:r>
              </a:p>
            </p:txBody>
          </p:sp>
        </mc:Choice>
        <mc:Fallback>
          <p:sp>
            <p:nvSpPr>
              <p:cNvPr id="105" name="Content Placeholder 2">
                <a:extLst>
                  <a:ext uri="{FF2B5EF4-FFF2-40B4-BE49-F238E27FC236}">
                    <a16:creationId xmlns:a16="http://schemas.microsoft.com/office/drawing/2014/main" id="{E602443F-0966-4868-A872-31D67167F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907" y="1325931"/>
                <a:ext cx="6902036" cy="317911"/>
              </a:xfrm>
              <a:prstGeom prst="rect">
                <a:avLst/>
              </a:prstGeom>
              <a:blipFill>
                <a:blip r:embed="rId18"/>
                <a:stretch>
                  <a:fillRect l="-2022" t="-19231" b="-307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9174ED3-F889-4C69-92D8-D4AD6086D278}"/>
              </a:ext>
            </a:extLst>
          </p:cNvPr>
          <p:cNvSpPr/>
          <p:nvPr/>
        </p:nvSpPr>
        <p:spPr>
          <a:xfrm>
            <a:off x="5380304" y="4124074"/>
            <a:ext cx="502879" cy="22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CD34198-AEC5-4654-AAC5-E004F727CD08}"/>
              </a:ext>
            </a:extLst>
          </p:cNvPr>
          <p:cNvSpPr/>
          <p:nvPr/>
        </p:nvSpPr>
        <p:spPr>
          <a:xfrm>
            <a:off x="6262919" y="4057144"/>
            <a:ext cx="118827" cy="40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A8F776-00E0-476C-AE37-671098A2D9A4}"/>
              </a:ext>
            </a:extLst>
          </p:cNvPr>
          <p:cNvGrpSpPr/>
          <p:nvPr/>
        </p:nvGrpSpPr>
        <p:grpSpPr>
          <a:xfrm>
            <a:off x="5281881" y="4006941"/>
            <a:ext cx="146951" cy="481347"/>
            <a:chOff x="2025702" y="2126434"/>
            <a:chExt cx="281347" cy="8070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/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8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  <a:blipFill>
                  <a:blip r:embed="rId19"/>
                  <a:stretch>
                    <a:fillRect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66A238-F990-47BB-BFD6-EA994D079AF0}"/>
                </a:ext>
              </a:extLst>
            </p:cNvPr>
            <p:cNvCxnSpPr>
              <a:cxnSpLocks/>
            </p:cNvCxnSpPr>
            <p:nvPr/>
          </p:nvCxnSpPr>
          <p:spPr>
            <a:xfrm>
              <a:off x="2210647" y="212643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24E4CC6-51D7-4EC7-800B-70C60F5E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210997" y="267432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/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FD746D95-A0FD-4C2D-9913-A2B8BAF7661B}"/>
              </a:ext>
            </a:extLst>
          </p:cNvPr>
          <p:cNvSpPr txBox="1"/>
          <p:nvPr/>
        </p:nvSpPr>
        <p:spPr>
          <a:xfrm>
            <a:off x="5405775" y="4136924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B15E43-B5A9-4C46-B791-C103F4236E78}"/>
              </a:ext>
            </a:extLst>
          </p:cNvPr>
          <p:cNvCxnSpPr>
            <a:cxnSpLocks/>
          </p:cNvCxnSpPr>
          <p:nvPr/>
        </p:nvCxnSpPr>
        <p:spPr>
          <a:xfrm>
            <a:off x="5661786" y="4350616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7883A2-2294-45BE-8757-93018A04F083}"/>
              </a:ext>
            </a:extLst>
          </p:cNvPr>
          <p:cNvCxnSpPr>
            <a:cxnSpLocks/>
          </p:cNvCxnSpPr>
          <p:nvPr/>
        </p:nvCxnSpPr>
        <p:spPr>
          <a:xfrm>
            <a:off x="5657103" y="401396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/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4A5B4CB4-37D4-49EB-B1E5-4F41677F61CD}"/>
              </a:ext>
            </a:extLst>
          </p:cNvPr>
          <p:cNvSpPr txBox="1"/>
          <p:nvPr/>
        </p:nvSpPr>
        <p:spPr>
          <a:xfrm>
            <a:off x="5666403" y="4141950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78A479C-44D0-48BC-9A11-0C8EDEA59B97}"/>
              </a:ext>
            </a:extLst>
          </p:cNvPr>
          <p:cNvCxnSpPr>
            <a:cxnSpLocks/>
          </p:cNvCxnSpPr>
          <p:nvPr/>
        </p:nvCxnSpPr>
        <p:spPr>
          <a:xfrm>
            <a:off x="5892130" y="4022080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6244889-7366-4674-A688-372196C3BDD4}"/>
              </a:ext>
            </a:extLst>
          </p:cNvPr>
          <p:cNvCxnSpPr>
            <a:cxnSpLocks/>
          </p:cNvCxnSpPr>
          <p:nvPr/>
        </p:nvCxnSpPr>
        <p:spPr>
          <a:xfrm>
            <a:off x="5889223" y="434358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/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A4D688D-A8BA-4B36-8727-824712D9D824}"/>
              </a:ext>
            </a:extLst>
          </p:cNvPr>
          <p:cNvSpPr txBox="1"/>
          <p:nvPr/>
        </p:nvSpPr>
        <p:spPr>
          <a:xfrm>
            <a:off x="6215606" y="4010055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/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F5C648E5-D4EA-4A6F-B059-C5605D12AFB1}"/>
              </a:ext>
            </a:extLst>
          </p:cNvPr>
          <p:cNvSpPr txBox="1"/>
          <p:nvPr/>
        </p:nvSpPr>
        <p:spPr>
          <a:xfrm>
            <a:off x="6214944" y="4234535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/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337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/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/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/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/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3972A2-E68E-4002-87BD-94C5A4B186AF}"/>
              </a:ext>
            </a:extLst>
          </p:cNvPr>
          <p:cNvSpPr/>
          <p:nvPr/>
        </p:nvSpPr>
        <p:spPr>
          <a:xfrm>
            <a:off x="2559883" y="3793294"/>
            <a:ext cx="191965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6ADAD3-E0C3-4133-98AA-850C7FF82412}"/>
              </a:ext>
            </a:extLst>
          </p:cNvPr>
          <p:cNvSpPr txBox="1"/>
          <p:nvPr/>
        </p:nvSpPr>
        <p:spPr>
          <a:xfrm>
            <a:off x="2726057" y="3469613"/>
            <a:ext cx="15876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Feature Extractor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2A7614F5-76EF-41AB-841A-9D765D08521C}"/>
              </a:ext>
            </a:extLst>
          </p:cNvPr>
          <p:cNvSpPr/>
          <p:nvPr/>
        </p:nvSpPr>
        <p:spPr>
          <a:xfrm>
            <a:off x="2156377" y="4113106"/>
            <a:ext cx="304231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350C3DD5-829D-4C91-879D-520EA8263465}"/>
              </a:ext>
            </a:extLst>
          </p:cNvPr>
          <p:cNvSpPr/>
          <p:nvPr/>
        </p:nvSpPr>
        <p:spPr>
          <a:xfrm>
            <a:off x="4623135" y="4119400"/>
            <a:ext cx="29680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F45A8F0-3CF0-4282-BA2B-4F827E275E8C}"/>
              </a:ext>
            </a:extLst>
          </p:cNvPr>
          <p:cNvSpPr/>
          <p:nvPr/>
        </p:nvSpPr>
        <p:spPr>
          <a:xfrm>
            <a:off x="5062998" y="3824718"/>
            <a:ext cx="148618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F42E40-B37F-4B8E-AAD5-DD4BB1B7C4FB}"/>
              </a:ext>
            </a:extLst>
          </p:cNvPr>
          <p:cNvSpPr txBox="1"/>
          <p:nvPr/>
        </p:nvSpPr>
        <p:spPr>
          <a:xfrm>
            <a:off x="5051709" y="3482547"/>
            <a:ext cx="153365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Linear Classifier</a:t>
            </a:r>
          </a:p>
        </p:txBody>
      </p:sp>
      <p:sp>
        <p:nvSpPr>
          <p:cNvPr id="68" name="Double Bracket 67">
            <a:extLst>
              <a:ext uri="{FF2B5EF4-FFF2-40B4-BE49-F238E27FC236}">
                <a16:creationId xmlns:a16="http://schemas.microsoft.com/office/drawing/2014/main" id="{82CD489B-38ED-4D71-ACC5-85972343C484}"/>
              </a:ext>
            </a:extLst>
          </p:cNvPr>
          <p:cNvSpPr/>
          <p:nvPr/>
        </p:nvSpPr>
        <p:spPr>
          <a:xfrm>
            <a:off x="5300627" y="3957445"/>
            <a:ext cx="691239" cy="588567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800" dirty="0"/>
              <a:t>Weights</a:t>
            </a:r>
          </a:p>
        </p:txBody>
      </p:sp>
      <p:sp>
        <p:nvSpPr>
          <p:cNvPr id="69" name="Double Bracket 68">
            <a:extLst>
              <a:ext uri="{FF2B5EF4-FFF2-40B4-BE49-F238E27FC236}">
                <a16:creationId xmlns:a16="http://schemas.microsoft.com/office/drawing/2014/main" id="{C843A900-9D80-46E2-A6A3-09A40B2E1964}"/>
              </a:ext>
            </a:extLst>
          </p:cNvPr>
          <p:cNvSpPr/>
          <p:nvPr/>
        </p:nvSpPr>
        <p:spPr>
          <a:xfrm>
            <a:off x="6227388" y="3957448"/>
            <a:ext cx="197944" cy="58856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r>
              <a:rPr lang="en-US" sz="800" dirty="0"/>
              <a:t>Biases</a:t>
            </a:r>
          </a:p>
        </p:txBody>
      </p:sp>
      <p:sp>
        <p:nvSpPr>
          <p:cNvPr id="70" name="Plus Sign 69">
            <a:extLst>
              <a:ext uri="{FF2B5EF4-FFF2-40B4-BE49-F238E27FC236}">
                <a16:creationId xmlns:a16="http://schemas.microsoft.com/office/drawing/2014/main" id="{7A7CC4D5-9C0B-4D49-9CDF-6D67D9548046}"/>
              </a:ext>
            </a:extLst>
          </p:cNvPr>
          <p:cNvSpPr/>
          <p:nvPr/>
        </p:nvSpPr>
        <p:spPr>
          <a:xfrm>
            <a:off x="6002535" y="4176639"/>
            <a:ext cx="158016" cy="169241"/>
          </a:xfrm>
          <a:prstGeom prst="mathPlus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90DA9669-3680-4A28-9AA6-11AC0C945880}"/>
              </a:ext>
            </a:extLst>
          </p:cNvPr>
          <p:cNvSpPr/>
          <p:nvPr/>
        </p:nvSpPr>
        <p:spPr>
          <a:xfrm>
            <a:off x="5109619" y="4158467"/>
            <a:ext cx="144387" cy="154643"/>
          </a:xfrm>
          <a:prstGeom prst="mathMultiply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C496B9-5CA4-4229-A0CD-3C25E55B0FEE}"/>
              </a:ext>
            </a:extLst>
          </p:cNvPr>
          <p:cNvSpPr/>
          <p:nvPr/>
        </p:nvSpPr>
        <p:spPr>
          <a:xfrm>
            <a:off x="2506486" y="3429985"/>
            <a:ext cx="2062612" cy="1431819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/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/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/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/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BB6B9B-B6FD-41C8-BF52-EAED9EEBDD36}"/>
              </a:ext>
            </a:extLst>
          </p:cNvPr>
          <p:cNvGrpSpPr/>
          <p:nvPr/>
        </p:nvGrpSpPr>
        <p:grpSpPr>
          <a:xfrm>
            <a:off x="424596" y="2372878"/>
            <a:ext cx="4139795" cy="1057107"/>
            <a:chOff x="98017" y="3347695"/>
            <a:chExt cx="4139794" cy="1057107"/>
          </a:xfrm>
        </p:grpSpPr>
        <p:pic>
          <p:nvPicPr>
            <p:cNvPr id="38" name="Picture 37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77A9A362-7458-49A1-9E60-009D4D4F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" y="3859171"/>
              <a:ext cx="651183" cy="366291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CB2733D-4E3F-4B6B-ABE6-FC2208EBBD0E}"/>
                </a:ext>
              </a:extLst>
            </p:cNvPr>
            <p:cNvGrpSpPr/>
            <p:nvPr/>
          </p:nvGrpSpPr>
          <p:grpSpPr>
            <a:xfrm>
              <a:off x="206093" y="3347695"/>
              <a:ext cx="4031718" cy="567748"/>
              <a:chOff x="1051533" y="3290614"/>
              <a:chExt cx="4031718" cy="56774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Task context set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a14:m>
                    <a:endParaRPr 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20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907FE5E-A469-4145-9A3B-3080BACA3594}"/>
                  </a:ext>
                </a:extLst>
              </p:cNvPr>
              <p:cNvSpPr/>
              <p:nvPr/>
            </p:nvSpPr>
            <p:spPr>
              <a:xfrm>
                <a:off x="3020639" y="3290614"/>
                <a:ext cx="2062612" cy="56774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Feature Extractor Adaptation Network</a:t>
                </a:r>
              </a:p>
            </p:txBody>
          </p:sp>
        </p:grpSp>
        <p:pic>
          <p:nvPicPr>
            <p:cNvPr id="36" name="Picture 35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30B70237-1824-439F-9073-9A4EA74B2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7" y="3843965"/>
              <a:ext cx="572315" cy="380053"/>
            </a:xfrm>
            <a:prstGeom prst="rect">
              <a:avLst/>
            </a:prstGeom>
          </p:spPr>
        </p:pic>
        <p:pic>
          <p:nvPicPr>
            <p:cNvPr id="40" name="Picture 39" descr="A brown and white dog&#10;&#10;Description automatically generated">
              <a:extLst>
                <a:ext uri="{FF2B5EF4-FFF2-40B4-BE49-F238E27FC236}">
                  <a16:creationId xmlns:a16="http://schemas.microsoft.com/office/drawing/2014/main" id="{141055D6-4118-4D21-9ED2-8A5C1AE3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90" y="3768770"/>
              <a:ext cx="336017" cy="504025"/>
            </a:xfrm>
            <a:prstGeom prst="rect">
              <a:avLst/>
            </a:prstGeom>
          </p:spPr>
        </p:pic>
        <p:pic>
          <p:nvPicPr>
            <p:cNvPr id="42" name="Picture 41" descr="A brown and white dog&#10;&#10;Description automatically generated">
              <a:extLst>
                <a:ext uri="{FF2B5EF4-FFF2-40B4-BE49-F238E27FC236}">
                  <a16:creationId xmlns:a16="http://schemas.microsoft.com/office/drawing/2014/main" id="{EB422CD3-D2B2-494A-BC2A-F7F47654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825" y="3847643"/>
              <a:ext cx="342959" cy="389346"/>
            </a:xfrm>
            <a:prstGeom prst="rect">
              <a:avLst/>
            </a:prstGeom>
          </p:spPr>
        </p:pic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6DDF0E1-ACB2-4173-ADF1-C9D0BF15BE3B}"/>
                </a:ext>
              </a:extLst>
            </p:cNvPr>
            <p:cNvCxnSpPr>
              <a:stCxn id="29" idx="3"/>
              <a:endCxn id="32" idx="1"/>
            </p:cNvCxnSpPr>
            <p:nvPr/>
          </p:nvCxnSpPr>
          <p:spPr>
            <a:xfrm flipV="1">
              <a:off x="1930091" y="3631569"/>
              <a:ext cx="245108" cy="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1A9DC42-4CF2-435E-9F03-59CAF602DAA0}"/>
                </a:ext>
              </a:extLst>
            </p:cNvPr>
            <p:cNvCxnSpPr>
              <a:cxnSpLocks/>
              <a:stCxn id="32" idx="2"/>
              <a:endCxn id="72" idx="0"/>
            </p:cNvCxnSpPr>
            <p:nvPr/>
          </p:nvCxnSpPr>
          <p:spPr>
            <a:xfrm>
              <a:off x="3206505" y="3915443"/>
              <a:ext cx="4707" cy="48935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5BE432-0B0D-4067-9EE6-71F3D62AE273}"/>
              </a:ext>
            </a:extLst>
          </p:cNvPr>
          <p:cNvSpPr/>
          <p:nvPr/>
        </p:nvSpPr>
        <p:spPr>
          <a:xfrm>
            <a:off x="4985305" y="2364531"/>
            <a:ext cx="1631405" cy="56774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Head Adaptation Network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077D5D-B2FC-40A3-B0A2-ACE360560119}"/>
              </a:ext>
            </a:extLst>
          </p:cNvPr>
          <p:cNvCxnSpPr>
            <a:cxnSpLocks/>
          </p:cNvCxnSpPr>
          <p:nvPr/>
        </p:nvCxnSpPr>
        <p:spPr>
          <a:xfrm flipV="1">
            <a:off x="4479536" y="2910601"/>
            <a:ext cx="527980" cy="5677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F5E263A-19C8-4CC3-835F-6C64C9652F74}"/>
              </a:ext>
            </a:extLst>
          </p:cNvPr>
          <p:cNvSpPr/>
          <p:nvPr/>
        </p:nvSpPr>
        <p:spPr>
          <a:xfrm>
            <a:off x="4970858" y="3435933"/>
            <a:ext cx="1660300" cy="14420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04B069-6B43-4607-9CE3-FFECA927E89B}"/>
              </a:ext>
            </a:extLst>
          </p:cNvPr>
          <p:cNvCxnSpPr>
            <a:cxnSpLocks/>
            <a:stCxn id="39" idx="2"/>
            <a:endCxn id="97" idx="0"/>
          </p:cNvCxnSpPr>
          <p:nvPr/>
        </p:nvCxnSpPr>
        <p:spPr>
          <a:xfrm>
            <a:off x="5801008" y="2932279"/>
            <a:ext cx="0" cy="5036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6DD539D6-F642-4AB7-BF04-E7432A2BF52B}"/>
              </a:ext>
            </a:extLst>
          </p:cNvPr>
          <p:cNvSpPr txBox="1">
            <a:spLocks/>
          </p:cNvSpPr>
          <p:nvPr/>
        </p:nvSpPr>
        <p:spPr>
          <a:xfrm>
            <a:off x="449010" y="707983"/>
            <a:ext cx="8014443" cy="446012"/>
          </a:xfrm>
          <a:prstGeom prst="rect">
            <a:avLst/>
          </a:prstGeom>
        </p:spPr>
        <p:txBody>
          <a:bodyPr/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>
              <a:buFont typeface="+mj-lt"/>
              <a:buAutoNum type="arabicPeriod"/>
            </a:pPr>
            <a:r>
              <a:rPr lang="en-US" sz="1800" kern="0" dirty="0">
                <a:solidFill>
                  <a:srgbClr val="00B050"/>
                </a:solidFill>
              </a:rPr>
              <a:t>Use context set to adapt feature extractor </a:t>
            </a:r>
            <a:r>
              <a:rPr lang="en-US" sz="1800" kern="0" dirty="0" err="1">
                <a:solidFill>
                  <a:srgbClr val="00B050"/>
                </a:solidFill>
              </a:rPr>
              <a:t>FiLM</a:t>
            </a:r>
            <a:r>
              <a:rPr lang="en-US" sz="1800" kern="0" dirty="0">
                <a:solidFill>
                  <a:srgbClr val="00B050"/>
                </a:solidFill>
              </a:rPr>
              <a:t> layers </a:t>
            </a:r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E602443F-0966-4868-A872-31D67167F7AB}"/>
              </a:ext>
            </a:extLst>
          </p:cNvPr>
          <p:cNvSpPr txBox="1">
            <a:spLocks/>
          </p:cNvSpPr>
          <p:nvPr/>
        </p:nvSpPr>
        <p:spPr bwMode="auto">
          <a:xfrm>
            <a:off x="535119" y="1188395"/>
            <a:ext cx="8360907" cy="31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>
              <a:buFont typeface="+mj-lt"/>
              <a:buAutoNum type="arabicPeriod" startAt="2"/>
            </a:pPr>
            <a:r>
              <a:rPr lang="en-US" sz="1800" kern="0" dirty="0">
                <a:solidFill>
                  <a:srgbClr val="FF0000"/>
                </a:solidFill>
              </a:rPr>
              <a:t>Pass context set class by class through adapted feature extractor and generate head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74ED3-F889-4C69-92D8-D4AD6086D278}"/>
              </a:ext>
            </a:extLst>
          </p:cNvPr>
          <p:cNvSpPr/>
          <p:nvPr/>
        </p:nvSpPr>
        <p:spPr>
          <a:xfrm>
            <a:off x="5380304" y="4124074"/>
            <a:ext cx="502879" cy="22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CD34198-AEC5-4654-AAC5-E004F727CD08}"/>
              </a:ext>
            </a:extLst>
          </p:cNvPr>
          <p:cNvSpPr/>
          <p:nvPr/>
        </p:nvSpPr>
        <p:spPr>
          <a:xfrm>
            <a:off x="6262919" y="4057144"/>
            <a:ext cx="118827" cy="40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A8F776-00E0-476C-AE37-671098A2D9A4}"/>
              </a:ext>
            </a:extLst>
          </p:cNvPr>
          <p:cNvGrpSpPr/>
          <p:nvPr/>
        </p:nvGrpSpPr>
        <p:grpSpPr>
          <a:xfrm>
            <a:off x="5281881" y="4006941"/>
            <a:ext cx="146951" cy="481347"/>
            <a:chOff x="2025702" y="2126434"/>
            <a:chExt cx="281347" cy="8070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/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8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  <a:blipFill>
                  <a:blip r:embed="rId16"/>
                  <a:stretch>
                    <a:fillRect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66A238-F990-47BB-BFD6-EA994D079AF0}"/>
                </a:ext>
              </a:extLst>
            </p:cNvPr>
            <p:cNvCxnSpPr>
              <a:cxnSpLocks/>
            </p:cNvCxnSpPr>
            <p:nvPr/>
          </p:nvCxnSpPr>
          <p:spPr>
            <a:xfrm>
              <a:off x="2210647" y="212643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24E4CC6-51D7-4EC7-800B-70C60F5E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210997" y="267432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/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FD746D95-A0FD-4C2D-9913-A2B8BAF7661B}"/>
              </a:ext>
            </a:extLst>
          </p:cNvPr>
          <p:cNvSpPr txBox="1"/>
          <p:nvPr/>
        </p:nvSpPr>
        <p:spPr>
          <a:xfrm>
            <a:off x="5405775" y="4136924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B15E43-B5A9-4C46-B791-C103F4236E78}"/>
              </a:ext>
            </a:extLst>
          </p:cNvPr>
          <p:cNvCxnSpPr>
            <a:cxnSpLocks/>
          </p:cNvCxnSpPr>
          <p:nvPr/>
        </p:nvCxnSpPr>
        <p:spPr>
          <a:xfrm>
            <a:off x="5661786" y="4350616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7883A2-2294-45BE-8757-93018A04F083}"/>
              </a:ext>
            </a:extLst>
          </p:cNvPr>
          <p:cNvCxnSpPr>
            <a:cxnSpLocks/>
          </p:cNvCxnSpPr>
          <p:nvPr/>
        </p:nvCxnSpPr>
        <p:spPr>
          <a:xfrm>
            <a:off x="5657103" y="401396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/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4A5B4CB4-37D4-49EB-B1E5-4F41677F61CD}"/>
              </a:ext>
            </a:extLst>
          </p:cNvPr>
          <p:cNvSpPr txBox="1"/>
          <p:nvPr/>
        </p:nvSpPr>
        <p:spPr>
          <a:xfrm>
            <a:off x="5666403" y="4141950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78A479C-44D0-48BC-9A11-0C8EDEA59B97}"/>
              </a:ext>
            </a:extLst>
          </p:cNvPr>
          <p:cNvCxnSpPr>
            <a:cxnSpLocks/>
          </p:cNvCxnSpPr>
          <p:nvPr/>
        </p:nvCxnSpPr>
        <p:spPr>
          <a:xfrm>
            <a:off x="5892130" y="4022080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6244889-7366-4674-A688-372196C3BDD4}"/>
              </a:ext>
            </a:extLst>
          </p:cNvPr>
          <p:cNvCxnSpPr>
            <a:cxnSpLocks/>
          </p:cNvCxnSpPr>
          <p:nvPr/>
        </p:nvCxnSpPr>
        <p:spPr>
          <a:xfrm>
            <a:off x="5889223" y="434358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/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A4D688D-A8BA-4B36-8727-824712D9D824}"/>
              </a:ext>
            </a:extLst>
          </p:cNvPr>
          <p:cNvSpPr txBox="1"/>
          <p:nvPr/>
        </p:nvSpPr>
        <p:spPr>
          <a:xfrm>
            <a:off x="6215606" y="4010055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/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F5C648E5-D4EA-4A6F-B059-C5605D12AFB1}"/>
              </a:ext>
            </a:extLst>
          </p:cNvPr>
          <p:cNvSpPr txBox="1"/>
          <p:nvPr/>
        </p:nvSpPr>
        <p:spPr>
          <a:xfrm>
            <a:off x="6214944" y="4234535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/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CC4C878D-A293-4D08-B67C-8E7F11F515AC}"/>
              </a:ext>
            </a:extLst>
          </p:cNvPr>
          <p:cNvSpPr/>
          <p:nvPr/>
        </p:nvSpPr>
        <p:spPr>
          <a:xfrm>
            <a:off x="2214254" y="2207700"/>
            <a:ext cx="287520" cy="28385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DC009F8-D811-4DD3-A6AE-D33D65F25670}"/>
              </a:ext>
            </a:extLst>
          </p:cNvPr>
          <p:cNvSpPr/>
          <p:nvPr/>
        </p:nvSpPr>
        <p:spPr>
          <a:xfrm>
            <a:off x="4686146" y="2207700"/>
            <a:ext cx="287520" cy="2838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pic>
        <p:nvPicPr>
          <p:cNvPr id="77" name="Picture 76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0D73CD3E-C60A-4907-A6D1-AF8BCE4653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04" y="3878083"/>
            <a:ext cx="651183" cy="366291"/>
          </a:xfrm>
          <a:prstGeom prst="rect">
            <a:avLst/>
          </a:prstGeom>
        </p:spPr>
      </p:pic>
      <p:pic>
        <p:nvPicPr>
          <p:cNvPr id="82" name="Picture 81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47E84738-7ED9-4FF0-884A-23C8B39395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7" y="3862878"/>
            <a:ext cx="572315" cy="380053"/>
          </a:xfrm>
          <a:prstGeom prst="rect">
            <a:avLst/>
          </a:prstGeom>
        </p:spPr>
      </p:pic>
      <p:pic>
        <p:nvPicPr>
          <p:cNvPr id="85" name="Picture 84" descr="A brown and white dog&#10;&#10;Description automatically generated">
            <a:extLst>
              <a:ext uri="{FF2B5EF4-FFF2-40B4-BE49-F238E27FC236}">
                <a16:creationId xmlns:a16="http://schemas.microsoft.com/office/drawing/2014/main" id="{8D2B8D63-2EC7-4CBD-BE6E-B3FC6B3711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31" y="4264715"/>
            <a:ext cx="336017" cy="504025"/>
          </a:xfrm>
          <a:prstGeom prst="rect">
            <a:avLst/>
          </a:prstGeom>
        </p:spPr>
      </p:pic>
      <p:pic>
        <p:nvPicPr>
          <p:cNvPr id="86" name="Picture 85" descr="A brown and white dog&#10;&#10;Description automatically generated">
            <a:extLst>
              <a:ext uri="{FF2B5EF4-FFF2-40B4-BE49-F238E27FC236}">
                <a16:creationId xmlns:a16="http://schemas.microsoft.com/office/drawing/2014/main" id="{6C5C5077-9B88-4F7E-99E6-4FD3AAB082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67" y="4343587"/>
            <a:ext cx="342959" cy="389347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1AB1C107-470F-3C46-A06E-3E563FF1545E}"/>
              </a:ext>
            </a:extLst>
          </p:cNvPr>
          <p:cNvSpPr txBox="1">
            <a:spLocks/>
          </p:cNvSpPr>
          <p:nvPr/>
        </p:nvSpPr>
        <p:spPr>
          <a:xfrm>
            <a:off x="2557590" y="9106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of CNAPs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/>
      <p:bldP spid="68" grpId="0" animBg="1"/>
      <p:bldP spid="69" grpId="0" animBg="1"/>
      <p:bldP spid="70" grpId="0" animBg="1"/>
      <p:bldP spid="71" grpId="0" animBg="1"/>
      <p:bldP spid="72" grpId="0" animBg="1"/>
      <p:bldP spid="93" grpId="0" animBg="1"/>
      <p:bldP spid="96" grpId="0" animBg="1"/>
      <p:bldP spid="100" grpId="0" animBg="1"/>
      <p:bldP spid="101" grpId="0" animBg="1"/>
      <p:bldP spid="39" grpId="0" animBg="1"/>
      <p:bldP spid="97" grpId="0" animBg="1"/>
      <p:bldP spid="99" grpId="0"/>
      <p:bldP spid="105" grpId="0"/>
      <p:bldP spid="11" grpId="0" animBg="1"/>
      <p:bldP spid="109" grpId="0" animBg="1"/>
      <p:bldP spid="78" grpId="0"/>
      <p:bldP spid="79" grpId="0"/>
      <p:bldP spid="88" grpId="0"/>
      <p:bldP spid="89" grpId="0"/>
      <p:bldP spid="83" grpId="0"/>
      <p:bldP spid="84" grpId="0"/>
      <p:bldP spid="92" grpId="0"/>
      <p:bldP spid="94" grpId="0"/>
      <p:bldP spid="54" grpId="0"/>
      <p:bldP spid="3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/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FC9C941-3845-46AD-A6E0-BD568D46A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6763" y="3959107"/>
                <a:ext cx="433471" cy="4642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/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40523E-03B7-4674-93F5-6300E6A723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924" y="3959107"/>
                <a:ext cx="433471" cy="464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/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18888A-F964-4058-B66B-75833D4115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084" y="3959107"/>
                <a:ext cx="433471" cy="4642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/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1C00847-ECAE-4C1E-B38D-09A5B1CCC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245" y="3959107"/>
                <a:ext cx="433471" cy="464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3972A2-E68E-4002-87BD-94C5A4B186AF}"/>
              </a:ext>
            </a:extLst>
          </p:cNvPr>
          <p:cNvSpPr/>
          <p:nvPr/>
        </p:nvSpPr>
        <p:spPr>
          <a:xfrm>
            <a:off x="2559883" y="3793294"/>
            <a:ext cx="191965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6ADAD3-E0C3-4133-98AA-850C7FF82412}"/>
              </a:ext>
            </a:extLst>
          </p:cNvPr>
          <p:cNvSpPr txBox="1"/>
          <p:nvPr/>
        </p:nvSpPr>
        <p:spPr>
          <a:xfrm>
            <a:off x="2726057" y="3469613"/>
            <a:ext cx="15876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Feature Extractor</a:t>
            </a:r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2A7614F5-76EF-41AB-841A-9D765D08521C}"/>
              </a:ext>
            </a:extLst>
          </p:cNvPr>
          <p:cNvSpPr/>
          <p:nvPr/>
        </p:nvSpPr>
        <p:spPr>
          <a:xfrm>
            <a:off x="2156377" y="4113106"/>
            <a:ext cx="304231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350C3DD5-829D-4C91-879D-520EA8263465}"/>
              </a:ext>
            </a:extLst>
          </p:cNvPr>
          <p:cNvSpPr/>
          <p:nvPr/>
        </p:nvSpPr>
        <p:spPr>
          <a:xfrm>
            <a:off x="4623135" y="4119400"/>
            <a:ext cx="29680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F45A8F0-3CF0-4282-BA2B-4F827E275E8C}"/>
              </a:ext>
            </a:extLst>
          </p:cNvPr>
          <p:cNvSpPr/>
          <p:nvPr/>
        </p:nvSpPr>
        <p:spPr>
          <a:xfrm>
            <a:off x="5062998" y="3824718"/>
            <a:ext cx="1486187" cy="795880"/>
          </a:xfrm>
          <a:prstGeom prst="roundRect">
            <a:avLst/>
          </a:prstGeom>
          <a:noFill/>
          <a:ln w="2540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F42E40-B37F-4B8E-AAD5-DD4BB1B7C4FB}"/>
              </a:ext>
            </a:extLst>
          </p:cNvPr>
          <p:cNvSpPr txBox="1"/>
          <p:nvPr/>
        </p:nvSpPr>
        <p:spPr>
          <a:xfrm>
            <a:off x="5051709" y="3482547"/>
            <a:ext cx="153365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Linear Classifier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B99C201-B48C-4CDF-A1D1-9D0EC74CB56D}"/>
              </a:ext>
            </a:extLst>
          </p:cNvPr>
          <p:cNvSpPr txBox="1"/>
          <p:nvPr/>
        </p:nvSpPr>
        <p:spPr>
          <a:xfrm>
            <a:off x="1521914" y="346961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Input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34940C9-1394-4672-B8EF-8A561BFE5E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9985" r="6666" b="3107"/>
          <a:stretch/>
        </p:blipFill>
        <p:spPr>
          <a:xfrm>
            <a:off x="1499897" y="3929906"/>
            <a:ext cx="621015" cy="493460"/>
          </a:xfrm>
          <a:prstGeom prst="rect">
            <a:avLst/>
          </a:prstGeom>
        </p:spPr>
      </p:pic>
      <p:sp>
        <p:nvSpPr>
          <p:cNvPr id="73" name="Arrow: Right 72">
            <a:extLst>
              <a:ext uri="{FF2B5EF4-FFF2-40B4-BE49-F238E27FC236}">
                <a16:creationId xmlns:a16="http://schemas.microsoft.com/office/drawing/2014/main" id="{00C85E07-07B7-494B-9712-24AC1C777285}"/>
              </a:ext>
            </a:extLst>
          </p:cNvPr>
          <p:cNvSpPr/>
          <p:nvPr/>
        </p:nvSpPr>
        <p:spPr>
          <a:xfrm>
            <a:off x="6660860" y="4155240"/>
            <a:ext cx="343999" cy="232772"/>
          </a:xfrm>
          <a:prstGeom prst="rightArrow">
            <a:avLst>
              <a:gd name="adj1" fmla="val 50000"/>
              <a:gd name="adj2" fmla="val 48933"/>
            </a:avLst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17EAE-63EF-4C22-BA0A-245D02D237E8}"/>
              </a:ext>
            </a:extLst>
          </p:cNvPr>
          <p:cNvSpPr txBox="1"/>
          <p:nvPr/>
        </p:nvSpPr>
        <p:spPr>
          <a:xfrm>
            <a:off x="6907533" y="3478352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1C964F-6720-4258-85CA-909DB0CF153D}"/>
              </a:ext>
            </a:extLst>
          </p:cNvPr>
          <p:cNvSpPr txBox="1"/>
          <p:nvPr/>
        </p:nvSpPr>
        <p:spPr>
          <a:xfrm>
            <a:off x="7004855" y="4129888"/>
            <a:ext cx="530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CAT</a:t>
            </a:r>
          </a:p>
        </p:txBody>
      </p:sp>
      <p:sp>
        <p:nvSpPr>
          <p:cNvPr id="68" name="Double Bracket 67">
            <a:extLst>
              <a:ext uri="{FF2B5EF4-FFF2-40B4-BE49-F238E27FC236}">
                <a16:creationId xmlns:a16="http://schemas.microsoft.com/office/drawing/2014/main" id="{82CD489B-38ED-4D71-ACC5-85972343C484}"/>
              </a:ext>
            </a:extLst>
          </p:cNvPr>
          <p:cNvSpPr/>
          <p:nvPr/>
        </p:nvSpPr>
        <p:spPr>
          <a:xfrm>
            <a:off x="5300627" y="3957445"/>
            <a:ext cx="691239" cy="588567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800" dirty="0"/>
              <a:t>Weights</a:t>
            </a:r>
          </a:p>
        </p:txBody>
      </p:sp>
      <p:sp>
        <p:nvSpPr>
          <p:cNvPr id="69" name="Double Bracket 68">
            <a:extLst>
              <a:ext uri="{FF2B5EF4-FFF2-40B4-BE49-F238E27FC236}">
                <a16:creationId xmlns:a16="http://schemas.microsoft.com/office/drawing/2014/main" id="{C843A900-9D80-46E2-A6A3-09A40B2E1964}"/>
              </a:ext>
            </a:extLst>
          </p:cNvPr>
          <p:cNvSpPr/>
          <p:nvPr/>
        </p:nvSpPr>
        <p:spPr>
          <a:xfrm>
            <a:off x="6227388" y="3957448"/>
            <a:ext cx="197944" cy="588565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/>
          <a:lstStyle/>
          <a:p>
            <a:pPr algn="ctr"/>
            <a:r>
              <a:rPr lang="en-US" sz="800" dirty="0"/>
              <a:t>Biases</a:t>
            </a:r>
          </a:p>
        </p:txBody>
      </p:sp>
      <p:sp>
        <p:nvSpPr>
          <p:cNvPr id="70" name="Plus Sign 69">
            <a:extLst>
              <a:ext uri="{FF2B5EF4-FFF2-40B4-BE49-F238E27FC236}">
                <a16:creationId xmlns:a16="http://schemas.microsoft.com/office/drawing/2014/main" id="{7A7CC4D5-9C0B-4D49-9CDF-6D67D9548046}"/>
              </a:ext>
            </a:extLst>
          </p:cNvPr>
          <p:cNvSpPr/>
          <p:nvPr/>
        </p:nvSpPr>
        <p:spPr>
          <a:xfrm>
            <a:off x="6002535" y="4176639"/>
            <a:ext cx="158016" cy="169241"/>
          </a:xfrm>
          <a:prstGeom prst="mathPlus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90DA9669-3680-4A28-9AA6-11AC0C945880}"/>
              </a:ext>
            </a:extLst>
          </p:cNvPr>
          <p:cNvSpPr/>
          <p:nvPr/>
        </p:nvSpPr>
        <p:spPr>
          <a:xfrm>
            <a:off x="5109619" y="4158467"/>
            <a:ext cx="144387" cy="154643"/>
          </a:xfrm>
          <a:prstGeom prst="mathMultiply">
            <a:avLst/>
          </a:prstGeom>
          <a:noFill/>
          <a:ln w="63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6C496B9-5CA4-4229-A0CD-3C25E55B0FEE}"/>
              </a:ext>
            </a:extLst>
          </p:cNvPr>
          <p:cNvSpPr/>
          <p:nvPr/>
        </p:nvSpPr>
        <p:spPr>
          <a:xfrm>
            <a:off x="2506486" y="3429985"/>
            <a:ext cx="2062612" cy="1431819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/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25EFFD2-F1ED-4105-A35C-ED5ABDCD2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737" y="3948035"/>
                <a:ext cx="266700" cy="228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/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F9F65B-EDDE-43B8-BC6B-A9EAA04F1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866" y="3934494"/>
                <a:ext cx="266700" cy="228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/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14C05E1-CF01-4A13-BF74-BB9BD5A8F9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690" y="3942842"/>
                <a:ext cx="266700" cy="228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/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000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12F5355-6591-4B56-AFA2-3001C70B6D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0" y="3942842"/>
                <a:ext cx="266700" cy="228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BB6B9B-B6FD-41C8-BF52-EAED9EEBDD36}"/>
              </a:ext>
            </a:extLst>
          </p:cNvPr>
          <p:cNvGrpSpPr/>
          <p:nvPr/>
        </p:nvGrpSpPr>
        <p:grpSpPr>
          <a:xfrm>
            <a:off x="424596" y="2372878"/>
            <a:ext cx="4139795" cy="1057107"/>
            <a:chOff x="98017" y="3347695"/>
            <a:chExt cx="4139794" cy="1057107"/>
          </a:xfrm>
        </p:grpSpPr>
        <p:pic>
          <p:nvPicPr>
            <p:cNvPr id="38" name="Picture 37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77A9A362-7458-49A1-9E60-009D4D4F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84" y="3859171"/>
              <a:ext cx="651183" cy="366291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CB2733D-4E3F-4B6B-ABE6-FC2208EBBD0E}"/>
                </a:ext>
              </a:extLst>
            </p:cNvPr>
            <p:cNvGrpSpPr/>
            <p:nvPr/>
          </p:nvGrpSpPr>
          <p:grpSpPr>
            <a:xfrm>
              <a:off x="206093" y="3347695"/>
              <a:ext cx="4031718" cy="567748"/>
              <a:chOff x="1051533" y="3290614"/>
              <a:chExt cx="4031718" cy="56774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rgbClr val="000000"/>
                        </a:solidFill>
                      </a:rPr>
                      <a:t>Task context set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sup>
                        </m:sSup>
                      </m:oMath>
                    </a14:m>
                    <a:endParaRPr lang="en-US" sz="1400" dirty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43022A4-9A03-4E7F-A3F8-A9BD5DB42D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533" y="3420601"/>
                    <a:ext cx="1723998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20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7907FE5E-A469-4145-9A3B-3080BACA3594}"/>
                  </a:ext>
                </a:extLst>
              </p:cNvPr>
              <p:cNvSpPr/>
              <p:nvPr/>
            </p:nvSpPr>
            <p:spPr>
              <a:xfrm>
                <a:off x="3020639" y="3290614"/>
                <a:ext cx="2062612" cy="567748"/>
              </a:xfrm>
              <a:prstGeom prst="roundRect">
                <a:avLst/>
              </a:prstGeom>
              <a:noFill/>
              <a:ln w="2540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rgbClr val="000000"/>
                    </a:solidFill>
                  </a:rPr>
                  <a:t>Feature Extractor Adaptation Network</a:t>
                </a:r>
              </a:p>
            </p:txBody>
          </p:sp>
        </p:grpSp>
        <p:pic>
          <p:nvPicPr>
            <p:cNvPr id="36" name="Picture 35" descr="A cat that is looking at the camera&#10;&#10;Description automatically generated">
              <a:extLst>
                <a:ext uri="{FF2B5EF4-FFF2-40B4-BE49-F238E27FC236}">
                  <a16:creationId xmlns:a16="http://schemas.microsoft.com/office/drawing/2014/main" id="{30B70237-1824-439F-9073-9A4EA74B2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7" y="3843965"/>
              <a:ext cx="572315" cy="380053"/>
            </a:xfrm>
            <a:prstGeom prst="rect">
              <a:avLst/>
            </a:prstGeom>
          </p:spPr>
        </p:pic>
        <p:pic>
          <p:nvPicPr>
            <p:cNvPr id="40" name="Picture 39" descr="A brown and white dog&#10;&#10;Description automatically generated">
              <a:extLst>
                <a:ext uri="{FF2B5EF4-FFF2-40B4-BE49-F238E27FC236}">
                  <a16:creationId xmlns:a16="http://schemas.microsoft.com/office/drawing/2014/main" id="{141055D6-4118-4D21-9ED2-8A5C1AE3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90" y="3768770"/>
              <a:ext cx="336017" cy="504025"/>
            </a:xfrm>
            <a:prstGeom prst="rect">
              <a:avLst/>
            </a:prstGeom>
          </p:spPr>
        </p:pic>
        <p:pic>
          <p:nvPicPr>
            <p:cNvPr id="42" name="Picture 41" descr="A brown and white dog&#10;&#10;Description automatically generated">
              <a:extLst>
                <a:ext uri="{FF2B5EF4-FFF2-40B4-BE49-F238E27FC236}">
                  <a16:creationId xmlns:a16="http://schemas.microsoft.com/office/drawing/2014/main" id="{EB422CD3-D2B2-494A-BC2A-F7F47654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825" y="3847643"/>
              <a:ext cx="342959" cy="389346"/>
            </a:xfrm>
            <a:prstGeom prst="rect">
              <a:avLst/>
            </a:prstGeom>
          </p:spPr>
        </p:pic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6DDF0E1-ACB2-4173-ADF1-C9D0BF15BE3B}"/>
                </a:ext>
              </a:extLst>
            </p:cNvPr>
            <p:cNvCxnSpPr>
              <a:stCxn id="29" idx="3"/>
              <a:endCxn id="32" idx="1"/>
            </p:cNvCxnSpPr>
            <p:nvPr/>
          </p:nvCxnSpPr>
          <p:spPr>
            <a:xfrm flipV="1">
              <a:off x="1930091" y="3631569"/>
              <a:ext cx="245108" cy="2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F1A9DC42-4CF2-435E-9F03-59CAF602DAA0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>
              <a:off x="3206505" y="3915443"/>
              <a:ext cx="4707" cy="48935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5BE432-0B0D-4067-9EE6-71F3D62AE273}"/>
              </a:ext>
            </a:extLst>
          </p:cNvPr>
          <p:cNvSpPr/>
          <p:nvPr/>
        </p:nvSpPr>
        <p:spPr>
          <a:xfrm>
            <a:off x="4985305" y="2367426"/>
            <a:ext cx="1631405" cy="56774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Head Adaptation Network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077D5D-B2FC-40A3-B0A2-ACE360560119}"/>
              </a:ext>
            </a:extLst>
          </p:cNvPr>
          <p:cNvCxnSpPr>
            <a:cxnSpLocks/>
          </p:cNvCxnSpPr>
          <p:nvPr/>
        </p:nvCxnSpPr>
        <p:spPr>
          <a:xfrm flipV="1">
            <a:off x="4479536" y="2910601"/>
            <a:ext cx="527980" cy="5677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F5E263A-19C8-4CC3-835F-6C64C9652F74}"/>
              </a:ext>
            </a:extLst>
          </p:cNvPr>
          <p:cNvSpPr/>
          <p:nvPr/>
        </p:nvSpPr>
        <p:spPr>
          <a:xfrm>
            <a:off x="4970858" y="3435933"/>
            <a:ext cx="1660300" cy="144205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04B069-6B43-4607-9CE3-FFECA927E89B}"/>
              </a:ext>
            </a:extLst>
          </p:cNvPr>
          <p:cNvCxnSpPr>
            <a:cxnSpLocks/>
            <a:stCxn id="39" idx="2"/>
            <a:endCxn id="97" idx="0"/>
          </p:cNvCxnSpPr>
          <p:nvPr/>
        </p:nvCxnSpPr>
        <p:spPr>
          <a:xfrm>
            <a:off x="5801008" y="2935174"/>
            <a:ext cx="0" cy="5007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6DD539D6-F642-4AB7-BF04-E7432A2BF52B}"/>
              </a:ext>
            </a:extLst>
          </p:cNvPr>
          <p:cNvSpPr txBox="1">
            <a:spLocks/>
          </p:cNvSpPr>
          <p:nvPr/>
        </p:nvSpPr>
        <p:spPr>
          <a:xfrm>
            <a:off x="449010" y="707983"/>
            <a:ext cx="8014443" cy="446012"/>
          </a:xfrm>
          <a:prstGeom prst="rect">
            <a:avLst/>
          </a:prstGeom>
        </p:spPr>
        <p:txBody>
          <a:bodyPr/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>
              <a:buFont typeface="+mj-lt"/>
              <a:buAutoNum type="arabicPeriod"/>
            </a:pPr>
            <a:r>
              <a:rPr lang="en-US" sz="1800" kern="0" dirty="0">
                <a:solidFill>
                  <a:srgbClr val="00B050"/>
                </a:solidFill>
              </a:rPr>
              <a:t>Use context set to adapt feature extractor </a:t>
            </a:r>
            <a:r>
              <a:rPr lang="en-US" sz="1800" kern="0" dirty="0" err="1">
                <a:solidFill>
                  <a:srgbClr val="00B050"/>
                </a:solidFill>
              </a:rPr>
              <a:t>FiLM</a:t>
            </a:r>
            <a:r>
              <a:rPr lang="en-US" sz="1800" kern="0" dirty="0">
                <a:solidFill>
                  <a:srgbClr val="00B050"/>
                </a:solidFill>
              </a:rPr>
              <a:t> layers 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3EE09D87-8732-4517-9CF2-E43E05868A93}"/>
              </a:ext>
            </a:extLst>
          </p:cNvPr>
          <p:cNvSpPr txBox="1">
            <a:spLocks/>
          </p:cNvSpPr>
          <p:nvPr/>
        </p:nvSpPr>
        <p:spPr bwMode="auto">
          <a:xfrm>
            <a:off x="535125" y="1621887"/>
            <a:ext cx="7894935" cy="36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>
              <a:buFont typeface="+mj-lt"/>
              <a:buAutoNum type="arabicPeriod" startAt="3"/>
            </a:pPr>
            <a:r>
              <a:rPr lang="en-US" sz="1800" kern="0" dirty="0"/>
              <a:t>Apply adapted network to test examples</a:t>
            </a:r>
            <a:endParaRPr lang="en-US" kern="0" dirty="0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E602443F-0966-4868-A872-31D67167F7AB}"/>
              </a:ext>
            </a:extLst>
          </p:cNvPr>
          <p:cNvSpPr txBox="1">
            <a:spLocks/>
          </p:cNvSpPr>
          <p:nvPr/>
        </p:nvSpPr>
        <p:spPr bwMode="auto">
          <a:xfrm>
            <a:off x="535120" y="1188396"/>
            <a:ext cx="8484894" cy="31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c="http://schemas.openxmlformats.org/markup-compatibility/2006" xmlns:a14="http://schemas.microsoft.com/office/drawing/2010/main"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987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66700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809625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079500" indent="-268288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50963" indent="-269875" algn="l" rtl="0" eaLnBrk="0" fontAlgn="base" hangingPunct="0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081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2653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27225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179763" indent="-269875" algn="l" rtl="0" fontAlgn="base">
              <a:spcBef>
                <a:spcPct val="0"/>
              </a:spcBef>
              <a:spcAft>
                <a:spcPct val="7500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91" indent="-342891">
              <a:buFont typeface="+mj-lt"/>
              <a:buAutoNum type="arabicPeriod" startAt="2"/>
            </a:pPr>
            <a:r>
              <a:rPr lang="en-US" sz="1800" kern="0" dirty="0">
                <a:solidFill>
                  <a:srgbClr val="FF0000"/>
                </a:solidFill>
              </a:rPr>
              <a:t>Pass context set class by class through adapted feature extractor and generate head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74ED3-F889-4C69-92D8-D4AD6086D278}"/>
              </a:ext>
            </a:extLst>
          </p:cNvPr>
          <p:cNvSpPr/>
          <p:nvPr/>
        </p:nvSpPr>
        <p:spPr>
          <a:xfrm>
            <a:off x="5380304" y="4124074"/>
            <a:ext cx="502879" cy="22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CD34198-AEC5-4654-AAC5-E004F727CD08}"/>
              </a:ext>
            </a:extLst>
          </p:cNvPr>
          <p:cNvSpPr/>
          <p:nvPr/>
        </p:nvSpPr>
        <p:spPr>
          <a:xfrm>
            <a:off x="6262919" y="4057144"/>
            <a:ext cx="118827" cy="40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CA8F776-00E0-476C-AE37-671098A2D9A4}"/>
              </a:ext>
            </a:extLst>
          </p:cNvPr>
          <p:cNvGrpSpPr/>
          <p:nvPr/>
        </p:nvGrpSpPr>
        <p:grpSpPr>
          <a:xfrm>
            <a:off x="5281881" y="4006941"/>
            <a:ext cx="146951" cy="481347"/>
            <a:chOff x="2025702" y="2126434"/>
            <a:chExt cx="281347" cy="8070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/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8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06F1F8D-FDAA-4638-964A-1412837F23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702" y="2354479"/>
                  <a:ext cx="281347" cy="361212"/>
                </a:xfrm>
                <a:prstGeom prst="rect">
                  <a:avLst/>
                </a:prstGeom>
                <a:blipFill>
                  <a:blip r:embed="rId17"/>
                  <a:stretch>
                    <a:fillRect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66A238-F990-47BB-BFD6-EA994D079AF0}"/>
                </a:ext>
              </a:extLst>
            </p:cNvPr>
            <p:cNvCxnSpPr>
              <a:cxnSpLocks/>
            </p:cNvCxnSpPr>
            <p:nvPr/>
          </p:nvCxnSpPr>
          <p:spPr>
            <a:xfrm>
              <a:off x="2210647" y="212643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24E4CC6-51D7-4EC7-800B-70C60F5ED61C}"/>
                </a:ext>
              </a:extLst>
            </p:cNvPr>
            <p:cNvCxnSpPr>
              <a:cxnSpLocks/>
            </p:cNvCxnSpPr>
            <p:nvPr/>
          </p:nvCxnSpPr>
          <p:spPr>
            <a:xfrm>
              <a:off x="2210997" y="2674324"/>
              <a:ext cx="0" cy="25913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/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0C22039-82B6-4517-8032-8F9CDF8401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416" y="4147532"/>
                <a:ext cx="320985" cy="21544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FD746D95-A0FD-4C2D-9913-A2B8BAF7661B}"/>
              </a:ext>
            </a:extLst>
          </p:cNvPr>
          <p:cNvSpPr txBox="1"/>
          <p:nvPr/>
        </p:nvSpPr>
        <p:spPr>
          <a:xfrm>
            <a:off x="5405775" y="4136924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CB15E43-B5A9-4C46-B791-C103F4236E78}"/>
              </a:ext>
            </a:extLst>
          </p:cNvPr>
          <p:cNvCxnSpPr>
            <a:cxnSpLocks/>
          </p:cNvCxnSpPr>
          <p:nvPr/>
        </p:nvCxnSpPr>
        <p:spPr>
          <a:xfrm>
            <a:off x="5661786" y="4350616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27883A2-2294-45BE-8757-93018A04F083}"/>
              </a:ext>
            </a:extLst>
          </p:cNvPr>
          <p:cNvCxnSpPr>
            <a:cxnSpLocks/>
          </p:cNvCxnSpPr>
          <p:nvPr/>
        </p:nvCxnSpPr>
        <p:spPr>
          <a:xfrm>
            <a:off x="5657103" y="401396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/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065874F-C1DF-4170-B098-2E85142EE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954" y="4154366"/>
                <a:ext cx="229980" cy="21544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4A5B4CB4-37D4-49EB-B1E5-4F41677F61CD}"/>
              </a:ext>
            </a:extLst>
          </p:cNvPr>
          <p:cNvSpPr txBox="1"/>
          <p:nvPr/>
        </p:nvSpPr>
        <p:spPr>
          <a:xfrm>
            <a:off x="5666403" y="4141950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78A479C-44D0-48BC-9A11-0C8EDEA59B97}"/>
              </a:ext>
            </a:extLst>
          </p:cNvPr>
          <p:cNvCxnSpPr>
            <a:cxnSpLocks/>
          </p:cNvCxnSpPr>
          <p:nvPr/>
        </p:nvCxnSpPr>
        <p:spPr>
          <a:xfrm>
            <a:off x="5892130" y="4022080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6244889-7366-4674-A688-372196C3BDD4}"/>
              </a:ext>
            </a:extLst>
          </p:cNvPr>
          <p:cNvCxnSpPr>
            <a:cxnSpLocks/>
          </p:cNvCxnSpPr>
          <p:nvPr/>
        </p:nvCxnSpPr>
        <p:spPr>
          <a:xfrm>
            <a:off x="5889223" y="4343588"/>
            <a:ext cx="0" cy="154559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/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351F9C-B336-4F74-A56A-90E7ACAE4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51" y="4145891"/>
                <a:ext cx="216563" cy="21544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1A4D688D-A8BA-4B36-8727-824712D9D824}"/>
              </a:ext>
            </a:extLst>
          </p:cNvPr>
          <p:cNvSpPr txBox="1"/>
          <p:nvPr/>
        </p:nvSpPr>
        <p:spPr>
          <a:xfrm>
            <a:off x="6215606" y="4010055"/>
            <a:ext cx="1667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/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AFB5BFD-B3B5-485D-8AFC-56D64E7E9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226" y="4353948"/>
                <a:ext cx="211547" cy="21544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F5C648E5-D4EA-4A6F-B059-C5605D12AFB1}"/>
              </a:ext>
            </a:extLst>
          </p:cNvPr>
          <p:cNvSpPr txBox="1"/>
          <p:nvPr/>
        </p:nvSpPr>
        <p:spPr>
          <a:xfrm>
            <a:off x="6214944" y="4234535"/>
            <a:ext cx="166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/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73B296-47A9-4C24-99EB-DB9CF11A3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318" y="3939568"/>
                <a:ext cx="305084" cy="21544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CC4C878D-A293-4D08-B67C-8E7F11F515AC}"/>
              </a:ext>
            </a:extLst>
          </p:cNvPr>
          <p:cNvSpPr/>
          <p:nvPr/>
        </p:nvSpPr>
        <p:spPr>
          <a:xfrm>
            <a:off x="2214254" y="2207700"/>
            <a:ext cx="287520" cy="28385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DC009F8-D811-4DD3-A6AE-D33D65F25670}"/>
              </a:ext>
            </a:extLst>
          </p:cNvPr>
          <p:cNvSpPr/>
          <p:nvPr/>
        </p:nvSpPr>
        <p:spPr>
          <a:xfrm>
            <a:off x="4686146" y="2207700"/>
            <a:ext cx="287520" cy="2838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BA970F0-A8ED-4647-94CC-BB995D50F995}"/>
              </a:ext>
            </a:extLst>
          </p:cNvPr>
          <p:cNvSpPr/>
          <p:nvPr/>
        </p:nvSpPr>
        <p:spPr>
          <a:xfrm>
            <a:off x="1024990" y="4049307"/>
            <a:ext cx="287520" cy="2838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8BA7E11F-E924-D548-9F6B-6F8A208C9ECC}"/>
              </a:ext>
            </a:extLst>
          </p:cNvPr>
          <p:cNvSpPr txBox="1">
            <a:spLocks/>
          </p:cNvSpPr>
          <p:nvPr/>
        </p:nvSpPr>
        <p:spPr>
          <a:xfrm>
            <a:off x="2557590" y="9106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 of CNAPs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23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0B771F-0B0F-4127-9AAC-D0B1A371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82" y="-88631"/>
            <a:ext cx="8277942" cy="9941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Meta-Dataset</a:t>
            </a:r>
            <a:r>
              <a:rPr lang="en-US" baseline="30000" dirty="0"/>
              <a:t>[1] </a:t>
            </a:r>
            <a:r>
              <a:rPr lang="en-US" sz="3600" dirty="0"/>
              <a:t>Multi-task, Few-shot Benchmark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34E327-4138-43E7-9791-4A9536BFD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5585321"/>
            <a:ext cx="8374063" cy="8763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300"/>
              </a:spcAft>
            </a:pPr>
            <a:r>
              <a:rPr lang="en-US" sz="1800" dirty="0"/>
              <a:t>Very Challenging. Comprised of 10 </a:t>
            </a:r>
            <a:r>
              <a:rPr lang="en-US" sz="1800" i="1" dirty="0"/>
              <a:t>large</a:t>
            </a:r>
            <a:r>
              <a:rPr lang="en-US" sz="1800" dirty="0"/>
              <a:t> and </a:t>
            </a:r>
            <a:r>
              <a:rPr lang="en-US" sz="1800" i="1" dirty="0"/>
              <a:t>diverse</a:t>
            </a:r>
            <a:r>
              <a:rPr lang="en-US" sz="1800" dirty="0"/>
              <a:t> datasets.</a:t>
            </a:r>
          </a:p>
          <a:p>
            <a:pPr>
              <a:spcAft>
                <a:spcPts val="300"/>
              </a:spcAft>
            </a:pPr>
            <a:r>
              <a:rPr lang="en-US" sz="1800" dirty="0"/>
              <a:t>8 are used for training, Traffic Signs and MSCOCO are entirely </a:t>
            </a:r>
            <a:r>
              <a:rPr lang="en-US" sz="1800" i="1" dirty="0"/>
              <a:t>held out</a:t>
            </a:r>
            <a:r>
              <a:rPr lang="en-US" sz="1800" dirty="0"/>
              <a:t>.</a:t>
            </a:r>
          </a:p>
          <a:p>
            <a:pPr>
              <a:spcAft>
                <a:spcPts val="300"/>
              </a:spcAft>
            </a:pPr>
            <a:r>
              <a:rPr lang="en-US" sz="1800" dirty="0"/>
              <a:t>Test set classes always differ from the training set classes.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0090FA-0E7B-4684-8DD4-44350C6FD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8" y="817328"/>
            <a:ext cx="8521619" cy="39446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138E40-C3D8-45BB-B722-74CB7E7D62CC}"/>
              </a:ext>
            </a:extLst>
          </p:cNvPr>
          <p:cNvSpPr/>
          <p:nvPr/>
        </p:nvSpPr>
        <p:spPr>
          <a:xfrm>
            <a:off x="-10214" y="4904256"/>
            <a:ext cx="64007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Arial" panose="020B0604020202020204" pitchFamily="34" charset="0"/>
              </a:rPr>
              <a:t>[1] Eleni, et al. "Meta-dataset: A dataset of datasets for learning to learn from few examples.“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F4BFD-E545-4401-968C-745EB2B65F05}"/>
              </a:ext>
            </a:extLst>
          </p:cNvPr>
          <p:cNvSpPr txBox="1"/>
          <p:nvPr/>
        </p:nvSpPr>
        <p:spPr>
          <a:xfrm>
            <a:off x="595427" y="2387085"/>
            <a:ext cx="1343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ImageNet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ABDCA-4B3F-4004-8942-75DEECFACB3E}"/>
              </a:ext>
            </a:extLst>
          </p:cNvPr>
          <p:cNvSpPr txBox="1"/>
          <p:nvPr/>
        </p:nvSpPr>
        <p:spPr>
          <a:xfrm>
            <a:off x="2342711" y="2387085"/>
            <a:ext cx="1343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OmniGlot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972F6-A6DC-41A7-92A9-C0F3F7503A71}"/>
              </a:ext>
            </a:extLst>
          </p:cNvPr>
          <p:cNvSpPr txBox="1"/>
          <p:nvPr/>
        </p:nvSpPr>
        <p:spPr>
          <a:xfrm>
            <a:off x="4089995" y="2387030"/>
            <a:ext cx="1343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Aircraft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983BF2-ECC2-4308-8DAE-8C9D03005A65}"/>
              </a:ext>
            </a:extLst>
          </p:cNvPr>
          <p:cNvSpPr txBox="1"/>
          <p:nvPr/>
        </p:nvSpPr>
        <p:spPr>
          <a:xfrm>
            <a:off x="5943604" y="2387085"/>
            <a:ext cx="1343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Birds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65222C-783B-45C5-8839-9B9DBF496559}"/>
              </a:ext>
            </a:extLst>
          </p:cNvPr>
          <p:cNvSpPr txBox="1"/>
          <p:nvPr/>
        </p:nvSpPr>
        <p:spPr>
          <a:xfrm>
            <a:off x="7392519" y="2387030"/>
            <a:ext cx="1343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DTD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AC64C5-A3C5-4485-8208-0C28779575D8}"/>
              </a:ext>
            </a:extLst>
          </p:cNvPr>
          <p:cNvSpPr txBox="1"/>
          <p:nvPr/>
        </p:nvSpPr>
        <p:spPr>
          <a:xfrm>
            <a:off x="457205" y="4501485"/>
            <a:ext cx="1482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Quick Draw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5A70C-3E21-41D0-9860-02436E7C7172}"/>
              </a:ext>
            </a:extLst>
          </p:cNvPr>
          <p:cNvSpPr txBox="1"/>
          <p:nvPr/>
        </p:nvSpPr>
        <p:spPr>
          <a:xfrm>
            <a:off x="2071208" y="4506801"/>
            <a:ext cx="13439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Fungi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443AA2-1C19-45F4-835C-92A34F60FD20}"/>
              </a:ext>
            </a:extLst>
          </p:cNvPr>
          <p:cNvSpPr txBox="1"/>
          <p:nvPr/>
        </p:nvSpPr>
        <p:spPr>
          <a:xfrm>
            <a:off x="3834017" y="4501485"/>
            <a:ext cx="1482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VGG Flower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5F5207-3AD1-4172-9929-07C00C4D030F}"/>
              </a:ext>
            </a:extLst>
          </p:cNvPr>
          <p:cNvSpPr txBox="1"/>
          <p:nvPr/>
        </p:nvSpPr>
        <p:spPr>
          <a:xfrm>
            <a:off x="7392518" y="4501485"/>
            <a:ext cx="1482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MSCOCO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532F63-91DD-44AC-9915-7A1F0F0A0B57}"/>
              </a:ext>
            </a:extLst>
          </p:cNvPr>
          <p:cNvSpPr txBox="1"/>
          <p:nvPr/>
        </p:nvSpPr>
        <p:spPr>
          <a:xfrm>
            <a:off x="6390585" y="4761105"/>
            <a:ext cx="19829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entirely held out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C4E26A-613D-4FEA-AD59-E7670B7A3BF6}"/>
              </a:ext>
            </a:extLst>
          </p:cNvPr>
          <p:cNvSpPr/>
          <p:nvPr/>
        </p:nvSpPr>
        <p:spPr>
          <a:xfrm>
            <a:off x="5487467" y="2746946"/>
            <a:ext cx="3491357" cy="2357365"/>
          </a:xfrm>
          <a:prstGeom prst="roundRect">
            <a:avLst>
              <a:gd name="adj" fmla="val 4432"/>
            </a:avLst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158C0-3F49-4777-8459-C240744B9C48}"/>
              </a:ext>
            </a:extLst>
          </p:cNvPr>
          <p:cNvSpPr txBox="1"/>
          <p:nvPr/>
        </p:nvSpPr>
        <p:spPr>
          <a:xfrm>
            <a:off x="5728613" y="4501485"/>
            <a:ext cx="1482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Traffic Signs</a:t>
            </a:r>
          </a:p>
        </p:txBody>
      </p:sp>
    </p:spTree>
    <p:extLst>
      <p:ext uri="{BB962C8B-B14F-4D97-AF65-F5344CB8AC3E}">
        <p14:creationId xmlns:p14="http://schemas.microsoft.com/office/powerpoint/2010/main" val="290960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89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5" name="Rectangle"/>
          <p:cNvSpPr/>
          <p:nvPr/>
        </p:nvSpPr>
        <p:spPr>
          <a:xfrm>
            <a:off x="-20802" y="636244"/>
            <a:ext cx="6055111" cy="4648678"/>
          </a:xfrm>
          <a:prstGeom prst="rect">
            <a:avLst/>
          </a:prstGeom>
          <a:solidFill>
            <a:srgbClr val="1B2634"/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6" name="Rectangle"/>
          <p:cNvSpPr/>
          <p:nvPr/>
        </p:nvSpPr>
        <p:spPr>
          <a:xfrm>
            <a:off x="6095467" y="530199"/>
            <a:ext cx="2924617" cy="450072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47" name="please upload an image…"/>
          <p:cNvSpPr txBox="1"/>
          <p:nvPr/>
        </p:nvSpPr>
        <p:spPr>
          <a:xfrm>
            <a:off x="1656558" y="2721020"/>
            <a:ext cx="2959806" cy="39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350" dirty="0"/>
              <a:t>please upload an image…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CC400-039C-DE47-A6C6-11BB0130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3"/>
            <a:ext cx="9144000" cy="627681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702224-AB10-1E44-929C-504A85256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51" y="860757"/>
            <a:ext cx="2662848" cy="4199651"/>
          </a:xfrm>
          <a:prstGeom prst="rect">
            <a:avLst/>
          </a:prstGeom>
        </p:spPr>
      </p:pic>
      <p:sp>
        <p:nvSpPr>
          <p:cNvPr id="11" name="Arrow 3">
            <a:extLst>
              <a:ext uri="{FF2B5EF4-FFF2-40B4-BE49-F238E27FC236}">
                <a16:creationId xmlns:a16="http://schemas.microsoft.com/office/drawing/2014/main" id="{0BD0EA19-9396-4C44-A674-9C26649F89FF}"/>
              </a:ext>
            </a:extLst>
          </p:cNvPr>
          <p:cNvSpPr/>
          <p:nvPr/>
        </p:nvSpPr>
        <p:spPr>
          <a:xfrm>
            <a:off x="7083302" y="2337225"/>
            <a:ext cx="1007883" cy="889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18" y="0"/>
                </a:moveTo>
                <a:cubicBezTo>
                  <a:pt x="4218" y="41"/>
                  <a:pt x="0" y="4377"/>
                  <a:pt x="0" y="10278"/>
                </a:cubicBezTo>
                <a:lnTo>
                  <a:pt x="0" y="10847"/>
                </a:lnTo>
                <a:cubicBezTo>
                  <a:pt x="0" y="16776"/>
                  <a:pt x="4259" y="21600"/>
                  <a:pt x="9493" y="21600"/>
                </a:cubicBezTo>
                <a:cubicBezTo>
                  <a:pt x="9512" y="21600"/>
                  <a:pt x="9531" y="21598"/>
                  <a:pt x="9550" y="21598"/>
                </a:cubicBezTo>
                <a:lnTo>
                  <a:pt x="9581" y="21598"/>
                </a:lnTo>
                <a:lnTo>
                  <a:pt x="9577" y="21027"/>
                </a:lnTo>
                <a:lnTo>
                  <a:pt x="9577" y="17837"/>
                </a:lnTo>
                <a:lnTo>
                  <a:pt x="9584" y="17837"/>
                </a:lnTo>
                <a:lnTo>
                  <a:pt x="9569" y="16699"/>
                </a:lnTo>
                <a:lnTo>
                  <a:pt x="9533" y="16699"/>
                </a:lnTo>
                <a:cubicBezTo>
                  <a:pt x="9520" y="16699"/>
                  <a:pt x="9506" y="16701"/>
                  <a:pt x="9493" y="16701"/>
                </a:cubicBezTo>
                <a:cubicBezTo>
                  <a:pt x="6644" y="16701"/>
                  <a:pt x="4327" y="14075"/>
                  <a:pt x="4327" y="10847"/>
                </a:cubicBezTo>
                <a:lnTo>
                  <a:pt x="4327" y="10669"/>
                </a:lnTo>
                <a:cubicBezTo>
                  <a:pt x="4365" y="7497"/>
                  <a:pt x="6641" y="4928"/>
                  <a:pt x="9444" y="4899"/>
                </a:cubicBezTo>
                <a:lnTo>
                  <a:pt x="9539" y="4899"/>
                </a:lnTo>
                <a:cubicBezTo>
                  <a:pt x="12226" y="4925"/>
                  <a:pt x="14431" y="7288"/>
                  <a:pt x="14644" y="10278"/>
                </a:cubicBezTo>
                <a:lnTo>
                  <a:pt x="12029" y="10278"/>
                </a:lnTo>
                <a:lnTo>
                  <a:pt x="16815" y="17636"/>
                </a:lnTo>
                <a:lnTo>
                  <a:pt x="21600" y="10278"/>
                </a:lnTo>
                <a:lnTo>
                  <a:pt x="18976" y="10278"/>
                </a:lnTo>
                <a:cubicBezTo>
                  <a:pt x="18756" y="4585"/>
                  <a:pt x="14612" y="27"/>
                  <a:pt x="9539" y="0"/>
                </a:cubicBezTo>
                <a:lnTo>
                  <a:pt x="9503" y="0"/>
                </a:lnTo>
                <a:cubicBezTo>
                  <a:pt x="9500" y="0"/>
                  <a:pt x="9496" y="0"/>
                  <a:pt x="9493" y="0"/>
                </a:cubicBezTo>
                <a:lnTo>
                  <a:pt x="9491" y="0"/>
                </a:lnTo>
                <a:cubicBezTo>
                  <a:pt x="9488" y="0"/>
                  <a:pt x="9485" y="0"/>
                  <a:pt x="9481" y="0"/>
                </a:cubicBezTo>
                <a:lnTo>
                  <a:pt x="9418" y="0"/>
                </a:lnTo>
                <a:close/>
              </a:path>
            </a:pathLst>
          </a:custGeom>
          <a:solidFill>
            <a:srgbClr val="76D6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 dirty="0"/>
          </a:p>
        </p:txBody>
      </p:sp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18F338C1-E1C6-7546-A04C-F0EAD9370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8" y="1945653"/>
            <a:ext cx="5818909" cy="17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8527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518AA2B-4D9C-40B1-B19A-2EB94C879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782003"/>
              </p:ext>
            </p:extLst>
          </p:nvPr>
        </p:nvGraphicFramePr>
        <p:xfrm>
          <a:off x="1849456" y="439624"/>
          <a:ext cx="5640059" cy="3758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514">
                  <a:extLst>
                    <a:ext uri="{9D8B030D-6E8A-4147-A177-3AD203B41FA5}">
                      <a16:colId xmlns:a16="http://schemas.microsoft.com/office/drawing/2014/main" val="1460485015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604022977"/>
                    </a:ext>
                  </a:extLst>
                </a:gridCol>
                <a:gridCol w="969757">
                  <a:extLst>
                    <a:ext uri="{9D8B030D-6E8A-4147-A177-3AD203B41FA5}">
                      <a16:colId xmlns:a16="http://schemas.microsoft.com/office/drawing/2014/main" val="2957486956"/>
                    </a:ext>
                  </a:extLst>
                </a:gridCol>
                <a:gridCol w="886464">
                  <a:extLst>
                    <a:ext uri="{9D8B030D-6E8A-4147-A177-3AD203B41FA5}">
                      <a16:colId xmlns:a16="http://schemas.microsoft.com/office/drawing/2014/main" val="1271219474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948117723"/>
                    </a:ext>
                  </a:extLst>
                </a:gridCol>
              </a:tblGrid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42068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4325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73868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584632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5873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pic>
        <p:nvPicPr>
          <p:cNvPr id="11" name="Picture 10" descr="A picture containing clock, microwave, monitor, object&#10;&#10;Description automatically generated">
            <a:extLst>
              <a:ext uri="{FF2B5EF4-FFF2-40B4-BE49-F238E27FC236}">
                <a16:creationId xmlns:a16="http://schemas.microsoft.com/office/drawing/2014/main" id="{41168003-B1FE-4E91-B8E4-8CCCFF06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40" y="4374941"/>
            <a:ext cx="581651" cy="565363"/>
          </a:xfrm>
          <a:prstGeom prst="rect">
            <a:avLst/>
          </a:prstGeom>
        </p:spPr>
      </p:pic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3" name="Picture 22" descr="A close up of a watch&#10;&#10;Description automatically generated">
            <a:extLst>
              <a:ext uri="{FF2B5EF4-FFF2-40B4-BE49-F238E27FC236}">
                <a16:creationId xmlns:a16="http://schemas.microsoft.com/office/drawing/2014/main" id="{FEDB848E-8455-429F-A0EA-BE7AA8496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99" y="4402608"/>
            <a:ext cx="858707" cy="571899"/>
          </a:xfrm>
          <a:prstGeom prst="rect">
            <a:avLst/>
          </a:prstGeom>
        </p:spPr>
      </p:pic>
      <p:pic>
        <p:nvPicPr>
          <p:cNvPr id="27" name="Picture 26" descr="A double parking meter sitting on the side of a road&#10;&#10;Description automatically generated">
            <a:extLst>
              <a:ext uri="{FF2B5EF4-FFF2-40B4-BE49-F238E27FC236}">
                <a16:creationId xmlns:a16="http://schemas.microsoft.com/office/drawing/2014/main" id="{3302753E-D957-4FF3-AADD-9C8F7D171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3" y="4397955"/>
            <a:ext cx="387083" cy="581204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35" name="Picture 34" descr="A black and blue text&#10;&#10;Description automatically generated">
            <a:extLst>
              <a:ext uri="{FF2B5EF4-FFF2-40B4-BE49-F238E27FC236}">
                <a16:creationId xmlns:a16="http://schemas.microsoft.com/office/drawing/2014/main" id="{2AC457C9-C17C-4543-ADD0-A16CB9D92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11" y="4329603"/>
            <a:ext cx="400328" cy="5718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42D0026-6A14-426E-B790-8E1A5E8D53C5}"/>
              </a:ext>
            </a:extLst>
          </p:cNvPr>
          <p:cNvSpPr txBox="1"/>
          <p:nvPr/>
        </p:nvSpPr>
        <p:spPr>
          <a:xfrm>
            <a:off x="2076828" y="4414987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Testing Images</a:t>
            </a:r>
          </a:p>
        </p:txBody>
      </p:sp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ED5B3E9C-C1B5-40C6-886D-047EA79DB3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418474" y="844010"/>
            <a:ext cx="307051" cy="314924"/>
          </a:xfrm>
          <a:prstGeom prst="rect">
            <a:avLst/>
          </a:prstGeom>
        </p:spPr>
      </p:pic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9A9D3230-081F-49D3-A85C-03BA771AC7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234945" y="2378343"/>
            <a:ext cx="307051" cy="3149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69310C-764A-3A4C-803B-4F92E0BC2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291799" y="2406051"/>
            <a:ext cx="367039" cy="2595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CE8695-3AEC-B944-9BD4-B008E7DB42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155549" y="2405741"/>
            <a:ext cx="367039" cy="2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518AA2B-4D9C-40B1-B19A-2EB94C879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70492"/>
              </p:ext>
            </p:extLst>
          </p:nvPr>
        </p:nvGraphicFramePr>
        <p:xfrm>
          <a:off x="1849456" y="439624"/>
          <a:ext cx="5640059" cy="3758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514">
                  <a:extLst>
                    <a:ext uri="{9D8B030D-6E8A-4147-A177-3AD203B41FA5}">
                      <a16:colId xmlns:a16="http://schemas.microsoft.com/office/drawing/2014/main" val="1460485015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604022977"/>
                    </a:ext>
                  </a:extLst>
                </a:gridCol>
                <a:gridCol w="969757">
                  <a:extLst>
                    <a:ext uri="{9D8B030D-6E8A-4147-A177-3AD203B41FA5}">
                      <a16:colId xmlns:a16="http://schemas.microsoft.com/office/drawing/2014/main" val="2957486956"/>
                    </a:ext>
                  </a:extLst>
                </a:gridCol>
                <a:gridCol w="886464">
                  <a:extLst>
                    <a:ext uri="{9D8B030D-6E8A-4147-A177-3AD203B41FA5}">
                      <a16:colId xmlns:a16="http://schemas.microsoft.com/office/drawing/2014/main" val="1271219474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948117723"/>
                    </a:ext>
                  </a:extLst>
                </a:gridCol>
              </a:tblGrid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42068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4325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73868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584632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5873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pic>
        <p:nvPicPr>
          <p:cNvPr id="11" name="Picture 10" descr="A picture containing clock, microwave, monitor, object&#10;&#10;Description automatically generated">
            <a:extLst>
              <a:ext uri="{FF2B5EF4-FFF2-40B4-BE49-F238E27FC236}">
                <a16:creationId xmlns:a16="http://schemas.microsoft.com/office/drawing/2014/main" id="{41168003-B1FE-4E91-B8E4-8CCCFF06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40" y="4374941"/>
            <a:ext cx="581651" cy="565363"/>
          </a:xfrm>
          <a:prstGeom prst="rect">
            <a:avLst/>
          </a:prstGeom>
        </p:spPr>
      </p:pic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3" name="Picture 22" descr="A close up of a watch&#10;&#10;Description automatically generated">
            <a:extLst>
              <a:ext uri="{FF2B5EF4-FFF2-40B4-BE49-F238E27FC236}">
                <a16:creationId xmlns:a16="http://schemas.microsoft.com/office/drawing/2014/main" id="{FEDB848E-8455-429F-A0EA-BE7AA8496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99" y="4402608"/>
            <a:ext cx="858707" cy="571899"/>
          </a:xfrm>
          <a:prstGeom prst="rect">
            <a:avLst/>
          </a:prstGeom>
        </p:spPr>
      </p:pic>
      <p:pic>
        <p:nvPicPr>
          <p:cNvPr id="25" name="Picture 24" descr="A picture containing outdoor, tree, meter, parking&#10;&#10;Description automatically generated">
            <a:extLst>
              <a:ext uri="{FF2B5EF4-FFF2-40B4-BE49-F238E27FC236}">
                <a16:creationId xmlns:a16="http://schemas.microsoft.com/office/drawing/2014/main" id="{ECA63B9F-FDC0-4D14-8FB7-5979AE867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94" y="2756555"/>
            <a:ext cx="443812" cy="591751"/>
          </a:xfrm>
          <a:prstGeom prst="rect">
            <a:avLst/>
          </a:prstGeom>
        </p:spPr>
      </p:pic>
      <p:pic>
        <p:nvPicPr>
          <p:cNvPr id="27" name="Picture 26" descr="A double parking meter sitting on the side of a road&#10;&#10;Description automatically generated">
            <a:extLst>
              <a:ext uri="{FF2B5EF4-FFF2-40B4-BE49-F238E27FC236}">
                <a16:creationId xmlns:a16="http://schemas.microsoft.com/office/drawing/2014/main" id="{3302753E-D957-4FF3-AADD-9C8F7D171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3" y="4397955"/>
            <a:ext cx="387083" cy="581204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35" name="Picture 34" descr="A black and blue text&#10;&#10;Description automatically generated">
            <a:extLst>
              <a:ext uri="{FF2B5EF4-FFF2-40B4-BE49-F238E27FC236}">
                <a16:creationId xmlns:a16="http://schemas.microsoft.com/office/drawing/2014/main" id="{2AC457C9-C17C-4543-ADD0-A16CB9D92F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11" y="4329603"/>
            <a:ext cx="400328" cy="5718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42D0026-6A14-426E-B790-8E1A5E8D53C5}"/>
              </a:ext>
            </a:extLst>
          </p:cNvPr>
          <p:cNvSpPr txBox="1"/>
          <p:nvPr/>
        </p:nvSpPr>
        <p:spPr>
          <a:xfrm>
            <a:off x="2076828" y="4414987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Testing Images</a:t>
            </a:r>
          </a:p>
        </p:txBody>
      </p:sp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ED5B3E9C-C1B5-40C6-886D-047EA79DB3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418474" y="844010"/>
            <a:ext cx="307051" cy="314924"/>
          </a:xfrm>
          <a:prstGeom prst="rect">
            <a:avLst/>
          </a:prstGeom>
        </p:spPr>
      </p:pic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9A9D3230-081F-49D3-A85C-03BA771AC7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234945" y="2378343"/>
            <a:ext cx="307051" cy="314924"/>
          </a:xfrm>
          <a:prstGeom prst="rect">
            <a:avLst/>
          </a:prstGeom>
        </p:spPr>
      </p:pic>
      <p:pic>
        <p:nvPicPr>
          <p:cNvPr id="94" name="Picture 93" descr="A close up of a logo&#10;&#10;Description automatically generated">
            <a:extLst>
              <a:ext uri="{FF2B5EF4-FFF2-40B4-BE49-F238E27FC236}">
                <a16:creationId xmlns:a16="http://schemas.microsoft.com/office/drawing/2014/main" id="{468820B2-425A-4055-8B0B-2EBD06AB37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141018" y="3045697"/>
            <a:ext cx="307051" cy="3149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FA077A-0F8A-A040-9695-51F7D0EB74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291799" y="2406051"/>
            <a:ext cx="367039" cy="2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0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518AA2B-4D9C-40B1-B19A-2EB94C879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254796"/>
              </p:ext>
            </p:extLst>
          </p:nvPr>
        </p:nvGraphicFramePr>
        <p:xfrm>
          <a:off x="1849456" y="439624"/>
          <a:ext cx="6571146" cy="450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514">
                  <a:extLst>
                    <a:ext uri="{9D8B030D-6E8A-4147-A177-3AD203B41FA5}">
                      <a16:colId xmlns:a16="http://schemas.microsoft.com/office/drawing/2014/main" val="1460485015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604022977"/>
                    </a:ext>
                  </a:extLst>
                </a:gridCol>
                <a:gridCol w="969757">
                  <a:extLst>
                    <a:ext uri="{9D8B030D-6E8A-4147-A177-3AD203B41FA5}">
                      <a16:colId xmlns:a16="http://schemas.microsoft.com/office/drawing/2014/main" val="2957486956"/>
                    </a:ext>
                  </a:extLst>
                </a:gridCol>
                <a:gridCol w="886464">
                  <a:extLst>
                    <a:ext uri="{9D8B030D-6E8A-4147-A177-3AD203B41FA5}">
                      <a16:colId xmlns:a16="http://schemas.microsoft.com/office/drawing/2014/main" val="1271219474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948117723"/>
                    </a:ext>
                  </a:extLst>
                </a:gridCol>
                <a:gridCol w="931087">
                  <a:extLst>
                    <a:ext uri="{9D8B030D-6E8A-4147-A177-3AD203B41FA5}">
                      <a16:colId xmlns:a16="http://schemas.microsoft.com/office/drawing/2014/main" val="3879715860"/>
                    </a:ext>
                  </a:extLst>
                </a:gridCol>
              </a:tblGrid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42068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4325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73868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584632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7513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5873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9A33A-978F-41AC-A233-6AD4C4A30384}"/>
              </a:ext>
            </a:extLst>
          </p:cNvPr>
          <p:cNvSpPr txBox="1"/>
          <p:nvPr/>
        </p:nvSpPr>
        <p:spPr>
          <a:xfrm>
            <a:off x="29212" y="3732531"/>
            <a:ext cx="694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Sundial</a:t>
            </a:r>
          </a:p>
        </p:txBody>
      </p:sp>
      <p:pic>
        <p:nvPicPr>
          <p:cNvPr id="11" name="Picture 10" descr="A picture containing clock, microwave, monitor, object&#10;&#10;Description automatically generated">
            <a:extLst>
              <a:ext uri="{FF2B5EF4-FFF2-40B4-BE49-F238E27FC236}">
                <a16:creationId xmlns:a16="http://schemas.microsoft.com/office/drawing/2014/main" id="{41168003-B1FE-4E91-B8E4-8CCCFF06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40" y="4374941"/>
            <a:ext cx="581651" cy="565363"/>
          </a:xfrm>
          <a:prstGeom prst="rect">
            <a:avLst/>
          </a:prstGeom>
        </p:spPr>
      </p:pic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3" name="Picture 22" descr="A close up of a watch&#10;&#10;Description automatically generated">
            <a:extLst>
              <a:ext uri="{FF2B5EF4-FFF2-40B4-BE49-F238E27FC236}">
                <a16:creationId xmlns:a16="http://schemas.microsoft.com/office/drawing/2014/main" id="{FEDB848E-8455-429F-A0EA-BE7AA8496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99" y="4402608"/>
            <a:ext cx="858707" cy="571899"/>
          </a:xfrm>
          <a:prstGeom prst="rect">
            <a:avLst/>
          </a:prstGeom>
        </p:spPr>
      </p:pic>
      <p:pic>
        <p:nvPicPr>
          <p:cNvPr id="25" name="Picture 24" descr="A picture containing outdoor, tree, meter, parking&#10;&#10;Description automatically generated">
            <a:extLst>
              <a:ext uri="{FF2B5EF4-FFF2-40B4-BE49-F238E27FC236}">
                <a16:creationId xmlns:a16="http://schemas.microsoft.com/office/drawing/2014/main" id="{ECA63B9F-FDC0-4D14-8FB7-5979AE867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94" y="2756555"/>
            <a:ext cx="443812" cy="591751"/>
          </a:xfrm>
          <a:prstGeom prst="rect">
            <a:avLst/>
          </a:prstGeom>
        </p:spPr>
      </p:pic>
      <p:pic>
        <p:nvPicPr>
          <p:cNvPr id="27" name="Picture 26" descr="A double parking meter sitting on the side of a road&#10;&#10;Description automatically generated">
            <a:extLst>
              <a:ext uri="{FF2B5EF4-FFF2-40B4-BE49-F238E27FC236}">
                <a16:creationId xmlns:a16="http://schemas.microsoft.com/office/drawing/2014/main" id="{3302753E-D957-4FF3-AADD-9C8F7D171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3" y="4397955"/>
            <a:ext cx="387083" cy="581204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35" name="Picture 34" descr="A black and blue text&#10;&#10;Description automatically generated">
            <a:extLst>
              <a:ext uri="{FF2B5EF4-FFF2-40B4-BE49-F238E27FC236}">
                <a16:creationId xmlns:a16="http://schemas.microsoft.com/office/drawing/2014/main" id="{2AC457C9-C17C-4543-ADD0-A16CB9D92F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11" y="4329603"/>
            <a:ext cx="400328" cy="5718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42D0026-6A14-426E-B790-8E1A5E8D53C5}"/>
              </a:ext>
            </a:extLst>
          </p:cNvPr>
          <p:cNvSpPr txBox="1"/>
          <p:nvPr/>
        </p:nvSpPr>
        <p:spPr>
          <a:xfrm>
            <a:off x="2076828" y="4414987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Testing Images</a:t>
            </a:r>
          </a:p>
        </p:txBody>
      </p:sp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227D3D1-6C74-4838-9E00-ABE11FCDFC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65" y="3496905"/>
            <a:ext cx="783255" cy="567860"/>
          </a:xfrm>
          <a:prstGeom prst="rect">
            <a:avLst/>
          </a:prstGeom>
        </p:spPr>
      </p:pic>
      <p:pic>
        <p:nvPicPr>
          <p:cNvPr id="12" name="Picture 11" descr="An old stone building&#10;&#10;Description automatically generated">
            <a:extLst>
              <a:ext uri="{FF2B5EF4-FFF2-40B4-BE49-F238E27FC236}">
                <a16:creationId xmlns:a16="http://schemas.microsoft.com/office/drawing/2014/main" id="{7C8A0287-3688-4CA9-B409-C6304BE39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23" y="4366437"/>
            <a:ext cx="873727" cy="581903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ED5B3E9C-C1B5-40C6-886D-047EA79DB3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418474" y="844010"/>
            <a:ext cx="307051" cy="314924"/>
          </a:xfrm>
          <a:prstGeom prst="rect">
            <a:avLst/>
          </a:prstGeom>
        </p:spPr>
      </p:pic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9A9D3230-081F-49D3-A85C-03BA771AC7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234945" y="2378343"/>
            <a:ext cx="307051" cy="314924"/>
          </a:xfrm>
          <a:prstGeom prst="rect">
            <a:avLst/>
          </a:prstGeom>
        </p:spPr>
      </p:pic>
      <p:pic>
        <p:nvPicPr>
          <p:cNvPr id="94" name="Picture 93" descr="A close up of a logo&#10;&#10;Description automatically generated">
            <a:extLst>
              <a:ext uri="{FF2B5EF4-FFF2-40B4-BE49-F238E27FC236}">
                <a16:creationId xmlns:a16="http://schemas.microsoft.com/office/drawing/2014/main" id="{468820B2-425A-4055-8B0B-2EBD06AB37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141018" y="3045697"/>
            <a:ext cx="307051" cy="314924"/>
          </a:xfrm>
          <a:prstGeom prst="rect">
            <a:avLst/>
          </a:prstGeom>
        </p:spPr>
      </p:pic>
      <p:pic>
        <p:nvPicPr>
          <p:cNvPr id="95" name="Picture 94" descr="A close up of a logo&#10;&#10;Description automatically generated">
            <a:extLst>
              <a:ext uri="{FF2B5EF4-FFF2-40B4-BE49-F238E27FC236}">
                <a16:creationId xmlns:a16="http://schemas.microsoft.com/office/drawing/2014/main" id="{4044A36D-0267-40C3-BF90-4870EB4CD0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05567" y="3846399"/>
            <a:ext cx="307051" cy="3149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1EB6E3-0209-834D-9087-77EF77043E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291799" y="2406051"/>
            <a:ext cx="367039" cy="2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3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739A-99F7-4586-8C30-A89EF31DB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91" y="-73743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/>
              <a:t>Meta-Dataset Few-Shot Classification Results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FEA708-A74B-4C04-B8DC-2EF04A4ECB58}"/>
              </a:ext>
            </a:extLst>
          </p:cNvPr>
          <p:cNvGrpSpPr/>
          <p:nvPr/>
        </p:nvGrpSpPr>
        <p:grpSpPr>
          <a:xfrm>
            <a:off x="192951" y="900114"/>
            <a:ext cx="7983613" cy="3330779"/>
            <a:chOff x="950662" y="1333500"/>
            <a:chExt cx="7242676" cy="2865368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314702D-CA4F-45E4-B3D5-F7E39B4B1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662" y="1333500"/>
              <a:ext cx="7242676" cy="286536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0D31CC-4042-4C4D-A2A0-93C034515579}"/>
                </a:ext>
              </a:extLst>
            </p:cNvPr>
            <p:cNvSpPr/>
            <p:nvPr/>
          </p:nvSpPr>
          <p:spPr>
            <a:xfrm>
              <a:off x="1752600" y="1905000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2B99E1-C325-485A-AC7B-14D997D96775}"/>
                </a:ext>
              </a:extLst>
            </p:cNvPr>
            <p:cNvSpPr/>
            <p:nvPr/>
          </p:nvSpPr>
          <p:spPr>
            <a:xfrm>
              <a:off x="1790700" y="2048023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C73A8B-F110-44DF-A04A-C0A45E812323}"/>
                </a:ext>
              </a:extLst>
            </p:cNvPr>
            <p:cNvSpPr/>
            <p:nvPr/>
          </p:nvSpPr>
          <p:spPr>
            <a:xfrm>
              <a:off x="1714500" y="2223851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DE3256C-07CA-4F0E-9A66-A188EF1871E4}"/>
                </a:ext>
              </a:extLst>
            </p:cNvPr>
            <p:cNvSpPr/>
            <p:nvPr/>
          </p:nvSpPr>
          <p:spPr>
            <a:xfrm>
              <a:off x="1581150" y="2373312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78C2838-B33D-4F6D-9FA3-A25E97A0A028}"/>
                </a:ext>
              </a:extLst>
            </p:cNvPr>
            <p:cNvSpPr/>
            <p:nvPr/>
          </p:nvSpPr>
          <p:spPr>
            <a:xfrm>
              <a:off x="1741714" y="2551870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7C55F5B-A4F8-432D-9D80-00706D852A7C}"/>
                </a:ext>
              </a:extLst>
            </p:cNvPr>
            <p:cNvSpPr/>
            <p:nvPr/>
          </p:nvSpPr>
          <p:spPr>
            <a:xfrm>
              <a:off x="1958068" y="2714773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5C6683A-4A83-4E0D-9EE4-75F800282D33}"/>
                </a:ext>
              </a:extLst>
            </p:cNvPr>
            <p:cNvSpPr/>
            <p:nvPr/>
          </p:nvSpPr>
          <p:spPr>
            <a:xfrm>
              <a:off x="1581150" y="2865217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B44B555-B69D-45ED-8EA8-F87B8745FAA0}"/>
                </a:ext>
              </a:extLst>
            </p:cNvPr>
            <p:cNvSpPr/>
            <p:nvPr/>
          </p:nvSpPr>
          <p:spPr>
            <a:xfrm>
              <a:off x="2001610" y="3029251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D35127-DB04-46DE-9EE7-2271983DE486}"/>
                </a:ext>
              </a:extLst>
            </p:cNvPr>
            <p:cNvSpPr/>
            <p:nvPr/>
          </p:nvSpPr>
          <p:spPr>
            <a:xfrm>
              <a:off x="1973036" y="3248479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2170C0B-8924-4C46-8E59-88B774C2A342}"/>
                </a:ext>
              </a:extLst>
            </p:cNvPr>
            <p:cNvSpPr/>
            <p:nvPr/>
          </p:nvSpPr>
          <p:spPr>
            <a:xfrm>
              <a:off x="1868260" y="3358837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D72C37F-870A-43B7-9044-655F8E3C5ABF}"/>
                </a:ext>
              </a:extLst>
            </p:cNvPr>
            <p:cNvSpPr/>
            <p:nvPr/>
          </p:nvSpPr>
          <p:spPr>
            <a:xfrm>
              <a:off x="1711779" y="3521740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59C2C7-BFB3-4854-B215-92AE3C8C95A8}"/>
                </a:ext>
              </a:extLst>
            </p:cNvPr>
            <p:cNvSpPr/>
            <p:nvPr/>
          </p:nvSpPr>
          <p:spPr>
            <a:xfrm>
              <a:off x="1824718" y="3697323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0E4E69-A15F-4D9D-BCE5-B9BB7D5A09C6}"/>
                </a:ext>
              </a:extLst>
            </p:cNvPr>
            <p:cNvSpPr/>
            <p:nvPr/>
          </p:nvSpPr>
          <p:spPr>
            <a:xfrm>
              <a:off x="1885950" y="3845789"/>
              <a:ext cx="266700" cy="19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F20FD9-DF47-4395-8F0D-22706A3C3556}"/>
              </a:ext>
            </a:extLst>
          </p:cNvPr>
          <p:cNvCxnSpPr>
            <a:cxnSpLocks/>
          </p:cNvCxnSpPr>
          <p:nvPr/>
        </p:nvCxnSpPr>
        <p:spPr>
          <a:xfrm>
            <a:off x="8176560" y="3148777"/>
            <a:ext cx="0" cy="9144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7335F-3023-4A7D-8F9B-7EB41E06F0EE}"/>
              </a:ext>
            </a:extLst>
          </p:cNvPr>
          <p:cNvSpPr txBox="1"/>
          <p:nvPr/>
        </p:nvSpPr>
        <p:spPr>
          <a:xfrm>
            <a:off x="8260529" y="3148777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entirely</a:t>
            </a:r>
          </a:p>
          <a:p>
            <a:r>
              <a:rPr lang="en-GB" dirty="0"/>
              <a:t>held </a:t>
            </a:r>
          </a:p>
          <a:p>
            <a:r>
              <a:rPr lang="en-GB" dirty="0"/>
              <a:t>out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B304B4-27BE-7745-B771-52B7D3CD15FD}"/>
              </a:ext>
            </a:extLst>
          </p:cNvPr>
          <p:cNvCxnSpPr>
            <a:cxnSpLocks/>
          </p:cNvCxnSpPr>
          <p:nvPr/>
        </p:nvCxnSpPr>
        <p:spPr>
          <a:xfrm>
            <a:off x="8180101" y="1616991"/>
            <a:ext cx="0" cy="147575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CE0ED9-34AA-7B4B-8DBE-CAC068186C01}"/>
              </a:ext>
            </a:extLst>
          </p:cNvPr>
          <p:cNvSpPr txBox="1"/>
          <p:nvPr/>
        </p:nvSpPr>
        <p:spPr>
          <a:xfrm>
            <a:off x="8264069" y="1907261"/>
            <a:ext cx="1039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held </a:t>
            </a:r>
          </a:p>
          <a:p>
            <a:r>
              <a:rPr lang="en-GB" dirty="0"/>
              <a:t>out</a:t>
            </a:r>
          </a:p>
          <a:p>
            <a:r>
              <a:rPr lang="en-GB" dirty="0"/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27585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AB22C58-6BC4-664A-9C2D-4032EE673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2" y="774639"/>
            <a:ext cx="7877324" cy="4376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75A22-CC70-0A48-BEB9-436DE1B6AEFC}"/>
              </a:ext>
            </a:extLst>
          </p:cNvPr>
          <p:cNvSpPr txBox="1"/>
          <p:nvPr/>
        </p:nvSpPr>
        <p:spPr>
          <a:xfrm rot="16200000">
            <a:off x="-266868" y="2340916"/>
            <a:ext cx="130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Accuracy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685C55-12B9-0843-AD61-3341933C941B}"/>
              </a:ext>
            </a:extLst>
          </p:cNvPr>
          <p:cNvSpPr txBox="1"/>
          <p:nvPr/>
        </p:nvSpPr>
        <p:spPr>
          <a:xfrm>
            <a:off x="1567594" y="4771364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CIFAR10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D51E88-0FEC-6142-9B7E-F1C505CE2006}"/>
              </a:ext>
            </a:extLst>
          </p:cNvPr>
          <p:cNvSpPr txBox="1"/>
          <p:nvPr/>
        </p:nvSpPr>
        <p:spPr>
          <a:xfrm>
            <a:off x="7260703" y="4769582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CIFAR100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7E8F29-B611-8343-A6BB-B3854A190E59}"/>
              </a:ext>
            </a:extLst>
          </p:cNvPr>
          <p:cNvSpPr/>
          <p:nvPr/>
        </p:nvSpPr>
        <p:spPr>
          <a:xfrm>
            <a:off x="923710" y="4324673"/>
            <a:ext cx="7613640" cy="35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FA642E-18EA-7F40-A495-95C92AE92A44}"/>
              </a:ext>
            </a:extLst>
          </p:cNvPr>
          <p:cNvSpPr/>
          <p:nvPr/>
        </p:nvSpPr>
        <p:spPr>
          <a:xfrm>
            <a:off x="2892497" y="4702491"/>
            <a:ext cx="3911200" cy="46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Number of classes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A76BEA-A80A-FB46-B287-20BAC4ABD668}"/>
              </a:ext>
            </a:extLst>
          </p:cNvPr>
          <p:cNvSpPr txBox="1"/>
          <p:nvPr/>
        </p:nvSpPr>
        <p:spPr>
          <a:xfrm>
            <a:off x="1842174" y="4355934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4643A8-06C6-2A4C-A3AC-38A94AAFFE1A}"/>
              </a:ext>
            </a:extLst>
          </p:cNvPr>
          <p:cNvSpPr txBox="1"/>
          <p:nvPr/>
        </p:nvSpPr>
        <p:spPr>
          <a:xfrm>
            <a:off x="2485104" y="4355934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98DFB0-86EF-9548-8BBD-824F0CB186F2}"/>
              </a:ext>
            </a:extLst>
          </p:cNvPr>
          <p:cNvSpPr txBox="1"/>
          <p:nvPr/>
        </p:nvSpPr>
        <p:spPr>
          <a:xfrm>
            <a:off x="3124566" y="4355934"/>
            <a:ext cx="54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A7CFF4-E899-474F-BE02-5E7A58FCFF02}"/>
              </a:ext>
            </a:extLst>
          </p:cNvPr>
          <p:cNvSpPr txBox="1"/>
          <p:nvPr/>
        </p:nvSpPr>
        <p:spPr>
          <a:xfrm>
            <a:off x="3715091" y="4355934"/>
            <a:ext cx="5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0169BE-1B47-224D-96BA-3F470D660A50}"/>
              </a:ext>
            </a:extLst>
          </p:cNvPr>
          <p:cNvSpPr txBox="1"/>
          <p:nvPr/>
        </p:nvSpPr>
        <p:spPr>
          <a:xfrm>
            <a:off x="4300284" y="4355934"/>
            <a:ext cx="53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B15A2-F61E-664A-BA86-5D8A72A4CCEF}"/>
              </a:ext>
            </a:extLst>
          </p:cNvPr>
          <p:cNvSpPr txBox="1"/>
          <p:nvPr/>
        </p:nvSpPr>
        <p:spPr>
          <a:xfrm>
            <a:off x="4964948" y="436943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4A7084-77A8-064B-B1DE-AF8D3206FF10}"/>
              </a:ext>
            </a:extLst>
          </p:cNvPr>
          <p:cNvSpPr txBox="1"/>
          <p:nvPr/>
        </p:nvSpPr>
        <p:spPr>
          <a:xfrm>
            <a:off x="5585725" y="4368861"/>
            <a:ext cx="4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CD5F39-ECA0-C24E-A6B8-E0F9A9B29657}"/>
              </a:ext>
            </a:extLst>
          </p:cNvPr>
          <p:cNvSpPr txBox="1"/>
          <p:nvPr/>
        </p:nvSpPr>
        <p:spPr>
          <a:xfrm>
            <a:off x="6207006" y="4382500"/>
            <a:ext cx="4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442E86-98E9-9945-BACF-67DF9E73DF29}"/>
              </a:ext>
            </a:extLst>
          </p:cNvPr>
          <p:cNvSpPr txBox="1"/>
          <p:nvPr/>
        </p:nvSpPr>
        <p:spPr>
          <a:xfrm>
            <a:off x="6808533" y="4382500"/>
            <a:ext cx="48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9A0004-D6CD-DF41-A4C4-D1AD9BC7DF8D}"/>
              </a:ext>
            </a:extLst>
          </p:cNvPr>
          <p:cNvSpPr txBox="1"/>
          <p:nvPr/>
        </p:nvSpPr>
        <p:spPr>
          <a:xfrm>
            <a:off x="7370801" y="4375304"/>
            <a:ext cx="54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194B19-0931-2B47-8C25-49FF92B86D57}"/>
              </a:ext>
            </a:extLst>
          </p:cNvPr>
          <p:cNvSpPr/>
          <p:nvPr/>
        </p:nvSpPr>
        <p:spPr>
          <a:xfrm>
            <a:off x="1298009" y="910976"/>
            <a:ext cx="433593" cy="3120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1828E-5FF0-AF40-AF95-7CC5F6E57F28}"/>
              </a:ext>
            </a:extLst>
          </p:cNvPr>
          <p:cNvSpPr txBox="1"/>
          <p:nvPr/>
        </p:nvSpPr>
        <p:spPr>
          <a:xfrm>
            <a:off x="1359856" y="986001"/>
            <a:ext cx="4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174E0-13BC-8D45-B1AE-19F42C7FE791}"/>
              </a:ext>
            </a:extLst>
          </p:cNvPr>
          <p:cNvSpPr txBox="1"/>
          <p:nvPr/>
        </p:nvSpPr>
        <p:spPr>
          <a:xfrm>
            <a:off x="1356490" y="184164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EE93A-3D45-C645-85EF-E50D007655A7}"/>
              </a:ext>
            </a:extLst>
          </p:cNvPr>
          <p:cNvSpPr txBox="1"/>
          <p:nvPr/>
        </p:nvSpPr>
        <p:spPr>
          <a:xfrm>
            <a:off x="1356490" y="2728539"/>
            <a:ext cx="5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50E3FE-ED7F-CA40-86C8-7A18B896662D}"/>
              </a:ext>
            </a:extLst>
          </p:cNvPr>
          <p:cNvSpPr txBox="1"/>
          <p:nvPr/>
        </p:nvSpPr>
        <p:spPr>
          <a:xfrm>
            <a:off x="1356490" y="362352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5416EE-9327-F244-AE0A-DCF7319A14E1}"/>
              </a:ext>
            </a:extLst>
          </p:cNvPr>
          <p:cNvSpPr/>
          <p:nvPr/>
        </p:nvSpPr>
        <p:spPr>
          <a:xfrm>
            <a:off x="5760720" y="1108973"/>
            <a:ext cx="1984235" cy="40008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54598E-C574-8940-A4BF-A5BEACF2DD75}"/>
              </a:ext>
            </a:extLst>
          </p:cNvPr>
          <p:cNvSpPr/>
          <p:nvPr/>
        </p:nvSpPr>
        <p:spPr>
          <a:xfrm>
            <a:off x="5759162" y="1064861"/>
            <a:ext cx="1936389" cy="335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RWalk</a:t>
            </a:r>
            <a:r>
              <a:rPr lang="en-US" sz="2000" dirty="0">
                <a:solidFill>
                  <a:srgbClr val="000000"/>
                </a:solidFill>
              </a:rPr>
              <a:t> 500-shot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8269383-78F5-0F4E-B007-31FEA6820D83}"/>
              </a:ext>
            </a:extLst>
          </p:cNvPr>
          <p:cNvSpPr txBox="1">
            <a:spLocks/>
          </p:cNvSpPr>
          <p:nvPr/>
        </p:nvSpPr>
        <p:spPr>
          <a:xfrm>
            <a:off x="402726" y="-83196"/>
            <a:ext cx="881621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Continual Learning Results: Single head, CIFAR 100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8801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1B7CB01-2737-204E-92E3-08A1B3719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2" y="774639"/>
            <a:ext cx="7877324" cy="4376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C75A22-CC70-0A48-BEB9-436DE1B6AEFC}"/>
              </a:ext>
            </a:extLst>
          </p:cNvPr>
          <p:cNvSpPr txBox="1"/>
          <p:nvPr/>
        </p:nvSpPr>
        <p:spPr>
          <a:xfrm rot="16200000">
            <a:off x="-266868" y="2340916"/>
            <a:ext cx="130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Accuracy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685C55-12B9-0843-AD61-3341933C941B}"/>
              </a:ext>
            </a:extLst>
          </p:cNvPr>
          <p:cNvSpPr txBox="1"/>
          <p:nvPr/>
        </p:nvSpPr>
        <p:spPr>
          <a:xfrm>
            <a:off x="1567594" y="4771364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CIFAR10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D51E88-0FEC-6142-9B7E-F1C505CE2006}"/>
              </a:ext>
            </a:extLst>
          </p:cNvPr>
          <p:cNvSpPr txBox="1"/>
          <p:nvPr/>
        </p:nvSpPr>
        <p:spPr>
          <a:xfrm>
            <a:off x="7260703" y="4769582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CIFAR100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7E8F29-B611-8343-A6BB-B3854A190E59}"/>
              </a:ext>
            </a:extLst>
          </p:cNvPr>
          <p:cNvSpPr/>
          <p:nvPr/>
        </p:nvSpPr>
        <p:spPr>
          <a:xfrm>
            <a:off x="923710" y="4324673"/>
            <a:ext cx="7613640" cy="35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FA642E-18EA-7F40-A495-95C92AE92A44}"/>
              </a:ext>
            </a:extLst>
          </p:cNvPr>
          <p:cNvSpPr/>
          <p:nvPr/>
        </p:nvSpPr>
        <p:spPr>
          <a:xfrm>
            <a:off x="2892497" y="4702491"/>
            <a:ext cx="3911200" cy="46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Number of classes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A76BEA-A80A-FB46-B287-20BAC4ABD668}"/>
              </a:ext>
            </a:extLst>
          </p:cNvPr>
          <p:cNvSpPr txBox="1"/>
          <p:nvPr/>
        </p:nvSpPr>
        <p:spPr>
          <a:xfrm>
            <a:off x="1842174" y="4355934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4643A8-06C6-2A4C-A3AC-38A94AAFFE1A}"/>
              </a:ext>
            </a:extLst>
          </p:cNvPr>
          <p:cNvSpPr txBox="1"/>
          <p:nvPr/>
        </p:nvSpPr>
        <p:spPr>
          <a:xfrm>
            <a:off x="2485104" y="4355934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98DFB0-86EF-9548-8BBD-824F0CB186F2}"/>
              </a:ext>
            </a:extLst>
          </p:cNvPr>
          <p:cNvSpPr txBox="1"/>
          <p:nvPr/>
        </p:nvSpPr>
        <p:spPr>
          <a:xfrm>
            <a:off x="3124566" y="4355934"/>
            <a:ext cx="54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A7CFF4-E899-474F-BE02-5E7A58FCFF02}"/>
              </a:ext>
            </a:extLst>
          </p:cNvPr>
          <p:cNvSpPr txBox="1"/>
          <p:nvPr/>
        </p:nvSpPr>
        <p:spPr>
          <a:xfrm>
            <a:off x="3715091" y="4355934"/>
            <a:ext cx="5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0169BE-1B47-224D-96BA-3F470D660A50}"/>
              </a:ext>
            </a:extLst>
          </p:cNvPr>
          <p:cNvSpPr txBox="1"/>
          <p:nvPr/>
        </p:nvSpPr>
        <p:spPr>
          <a:xfrm>
            <a:off x="4300284" y="4355934"/>
            <a:ext cx="53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B15A2-F61E-664A-BA86-5D8A72A4CCEF}"/>
              </a:ext>
            </a:extLst>
          </p:cNvPr>
          <p:cNvSpPr txBox="1"/>
          <p:nvPr/>
        </p:nvSpPr>
        <p:spPr>
          <a:xfrm>
            <a:off x="4964948" y="436943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4A7084-77A8-064B-B1DE-AF8D3206FF10}"/>
              </a:ext>
            </a:extLst>
          </p:cNvPr>
          <p:cNvSpPr txBox="1"/>
          <p:nvPr/>
        </p:nvSpPr>
        <p:spPr>
          <a:xfrm>
            <a:off x="5585725" y="4368861"/>
            <a:ext cx="4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CD5F39-ECA0-C24E-A6B8-E0F9A9B29657}"/>
              </a:ext>
            </a:extLst>
          </p:cNvPr>
          <p:cNvSpPr txBox="1"/>
          <p:nvPr/>
        </p:nvSpPr>
        <p:spPr>
          <a:xfrm>
            <a:off x="6207006" y="4382500"/>
            <a:ext cx="4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442E86-98E9-9945-BACF-67DF9E73DF29}"/>
              </a:ext>
            </a:extLst>
          </p:cNvPr>
          <p:cNvSpPr txBox="1"/>
          <p:nvPr/>
        </p:nvSpPr>
        <p:spPr>
          <a:xfrm>
            <a:off x="6808533" y="4382500"/>
            <a:ext cx="48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9A0004-D6CD-DF41-A4C4-D1AD9BC7DF8D}"/>
              </a:ext>
            </a:extLst>
          </p:cNvPr>
          <p:cNvSpPr txBox="1"/>
          <p:nvPr/>
        </p:nvSpPr>
        <p:spPr>
          <a:xfrm>
            <a:off x="7370801" y="4375304"/>
            <a:ext cx="54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194B19-0931-2B47-8C25-49FF92B86D57}"/>
              </a:ext>
            </a:extLst>
          </p:cNvPr>
          <p:cNvSpPr/>
          <p:nvPr/>
        </p:nvSpPr>
        <p:spPr>
          <a:xfrm>
            <a:off x="1298009" y="910976"/>
            <a:ext cx="433593" cy="3120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1828E-5FF0-AF40-AF95-7CC5F6E57F28}"/>
              </a:ext>
            </a:extLst>
          </p:cNvPr>
          <p:cNvSpPr txBox="1"/>
          <p:nvPr/>
        </p:nvSpPr>
        <p:spPr>
          <a:xfrm>
            <a:off x="1359856" y="986001"/>
            <a:ext cx="4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174E0-13BC-8D45-B1AE-19F42C7FE791}"/>
              </a:ext>
            </a:extLst>
          </p:cNvPr>
          <p:cNvSpPr txBox="1"/>
          <p:nvPr/>
        </p:nvSpPr>
        <p:spPr>
          <a:xfrm>
            <a:off x="1356490" y="184164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EE93A-3D45-C645-85EF-E50D007655A7}"/>
              </a:ext>
            </a:extLst>
          </p:cNvPr>
          <p:cNvSpPr txBox="1"/>
          <p:nvPr/>
        </p:nvSpPr>
        <p:spPr>
          <a:xfrm>
            <a:off x="1356490" y="2728539"/>
            <a:ext cx="5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50E3FE-ED7F-CA40-86C8-7A18B896662D}"/>
              </a:ext>
            </a:extLst>
          </p:cNvPr>
          <p:cNvSpPr txBox="1"/>
          <p:nvPr/>
        </p:nvSpPr>
        <p:spPr>
          <a:xfrm>
            <a:off x="1356490" y="362352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AEABAF-304A-D44D-B1CD-3548E9B1DF79}"/>
              </a:ext>
            </a:extLst>
          </p:cNvPr>
          <p:cNvSpPr/>
          <p:nvPr/>
        </p:nvSpPr>
        <p:spPr>
          <a:xfrm>
            <a:off x="5760720" y="1108973"/>
            <a:ext cx="1984235" cy="81173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DA5A69-7813-2C4A-9566-44AB53FA6797}"/>
              </a:ext>
            </a:extLst>
          </p:cNvPr>
          <p:cNvSpPr/>
          <p:nvPr/>
        </p:nvSpPr>
        <p:spPr>
          <a:xfrm>
            <a:off x="5759162" y="1485798"/>
            <a:ext cx="19717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CNAPs   10-shot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FE9BC-BB6C-5F4A-8C5C-57EC0D415F1D}"/>
              </a:ext>
            </a:extLst>
          </p:cNvPr>
          <p:cNvSpPr/>
          <p:nvPr/>
        </p:nvSpPr>
        <p:spPr>
          <a:xfrm>
            <a:off x="5759162" y="1064861"/>
            <a:ext cx="1936389" cy="335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RWalk</a:t>
            </a:r>
            <a:r>
              <a:rPr lang="en-US" sz="2000" dirty="0">
                <a:solidFill>
                  <a:srgbClr val="000000"/>
                </a:solidFill>
              </a:rPr>
              <a:t> 500-shot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2BFBD94-6CF3-EC48-9849-66D6A2D8939A}"/>
              </a:ext>
            </a:extLst>
          </p:cNvPr>
          <p:cNvSpPr txBox="1">
            <a:spLocks/>
          </p:cNvSpPr>
          <p:nvPr/>
        </p:nvSpPr>
        <p:spPr>
          <a:xfrm>
            <a:off x="402726" y="-83196"/>
            <a:ext cx="881621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Continual Learning Results: Single head, CIFAR 100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6800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CB15EA-D61F-2B4C-B869-8FD3E5400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2" y="774639"/>
            <a:ext cx="7863950" cy="436886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5F951B5-B995-D245-A5FA-B27D043E8FF6}"/>
              </a:ext>
            </a:extLst>
          </p:cNvPr>
          <p:cNvSpPr/>
          <p:nvPr/>
        </p:nvSpPr>
        <p:spPr>
          <a:xfrm>
            <a:off x="5760720" y="1108973"/>
            <a:ext cx="1984235" cy="120314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75A22-CC70-0A48-BEB9-436DE1B6AEFC}"/>
              </a:ext>
            </a:extLst>
          </p:cNvPr>
          <p:cNvSpPr txBox="1"/>
          <p:nvPr/>
        </p:nvSpPr>
        <p:spPr>
          <a:xfrm rot="16200000">
            <a:off x="-266868" y="2340916"/>
            <a:ext cx="1302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Accuracy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685C55-12B9-0843-AD61-3341933C941B}"/>
              </a:ext>
            </a:extLst>
          </p:cNvPr>
          <p:cNvSpPr txBox="1"/>
          <p:nvPr/>
        </p:nvSpPr>
        <p:spPr>
          <a:xfrm>
            <a:off x="1567594" y="4771364"/>
            <a:ext cx="112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CIFAR10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4D51E88-0FEC-6142-9B7E-F1C505CE2006}"/>
              </a:ext>
            </a:extLst>
          </p:cNvPr>
          <p:cNvSpPr txBox="1"/>
          <p:nvPr/>
        </p:nvSpPr>
        <p:spPr>
          <a:xfrm>
            <a:off x="7260703" y="4769582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CIFAR100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E7E8F29-B611-8343-A6BB-B3854A190E59}"/>
              </a:ext>
            </a:extLst>
          </p:cNvPr>
          <p:cNvSpPr/>
          <p:nvPr/>
        </p:nvSpPr>
        <p:spPr>
          <a:xfrm>
            <a:off x="923710" y="4324673"/>
            <a:ext cx="7613640" cy="35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FA642E-18EA-7F40-A495-95C92AE92A44}"/>
              </a:ext>
            </a:extLst>
          </p:cNvPr>
          <p:cNvSpPr/>
          <p:nvPr/>
        </p:nvSpPr>
        <p:spPr>
          <a:xfrm>
            <a:off x="2892497" y="4702491"/>
            <a:ext cx="3911200" cy="467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Number of classes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A76BEA-A80A-FB46-B287-20BAC4ABD668}"/>
              </a:ext>
            </a:extLst>
          </p:cNvPr>
          <p:cNvSpPr txBox="1"/>
          <p:nvPr/>
        </p:nvSpPr>
        <p:spPr>
          <a:xfrm>
            <a:off x="1842174" y="4355934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4643A8-06C6-2A4C-A3AC-38A94AAFFE1A}"/>
              </a:ext>
            </a:extLst>
          </p:cNvPr>
          <p:cNvSpPr txBox="1"/>
          <p:nvPr/>
        </p:nvSpPr>
        <p:spPr>
          <a:xfrm>
            <a:off x="2485104" y="4355934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98DFB0-86EF-9548-8BBD-824F0CB186F2}"/>
              </a:ext>
            </a:extLst>
          </p:cNvPr>
          <p:cNvSpPr txBox="1"/>
          <p:nvPr/>
        </p:nvSpPr>
        <p:spPr>
          <a:xfrm>
            <a:off x="3124566" y="4355934"/>
            <a:ext cx="54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A7CFF4-E899-474F-BE02-5E7A58FCFF02}"/>
              </a:ext>
            </a:extLst>
          </p:cNvPr>
          <p:cNvSpPr txBox="1"/>
          <p:nvPr/>
        </p:nvSpPr>
        <p:spPr>
          <a:xfrm>
            <a:off x="3715091" y="4355934"/>
            <a:ext cx="5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0169BE-1B47-224D-96BA-3F470D660A50}"/>
              </a:ext>
            </a:extLst>
          </p:cNvPr>
          <p:cNvSpPr txBox="1"/>
          <p:nvPr/>
        </p:nvSpPr>
        <p:spPr>
          <a:xfrm>
            <a:off x="4300284" y="4355934"/>
            <a:ext cx="53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1B15A2-F61E-664A-BA86-5D8A72A4CCEF}"/>
              </a:ext>
            </a:extLst>
          </p:cNvPr>
          <p:cNvSpPr txBox="1"/>
          <p:nvPr/>
        </p:nvSpPr>
        <p:spPr>
          <a:xfrm>
            <a:off x="4964948" y="436943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4A7084-77A8-064B-B1DE-AF8D3206FF10}"/>
              </a:ext>
            </a:extLst>
          </p:cNvPr>
          <p:cNvSpPr txBox="1"/>
          <p:nvPr/>
        </p:nvSpPr>
        <p:spPr>
          <a:xfrm>
            <a:off x="5585725" y="4368861"/>
            <a:ext cx="4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CD5F39-ECA0-C24E-A6B8-E0F9A9B29657}"/>
              </a:ext>
            </a:extLst>
          </p:cNvPr>
          <p:cNvSpPr txBox="1"/>
          <p:nvPr/>
        </p:nvSpPr>
        <p:spPr>
          <a:xfrm>
            <a:off x="6207006" y="4382500"/>
            <a:ext cx="4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442E86-98E9-9945-BACF-67DF9E73DF29}"/>
              </a:ext>
            </a:extLst>
          </p:cNvPr>
          <p:cNvSpPr txBox="1"/>
          <p:nvPr/>
        </p:nvSpPr>
        <p:spPr>
          <a:xfrm>
            <a:off x="6808533" y="4382500"/>
            <a:ext cx="48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9A0004-D6CD-DF41-A4C4-D1AD9BC7DF8D}"/>
              </a:ext>
            </a:extLst>
          </p:cNvPr>
          <p:cNvSpPr txBox="1"/>
          <p:nvPr/>
        </p:nvSpPr>
        <p:spPr>
          <a:xfrm>
            <a:off x="7370801" y="4375304"/>
            <a:ext cx="548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194B19-0931-2B47-8C25-49FF92B86D57}"/>
              </a:ext>
            </a:extLst>
          </p:cNvPr>
          <p:cNvSpPr/>
          <p:nvPr/>
        </p:nvSpPr>
        <p:spPr>
          <a:xfrm>
            <a:off x="1298009" y="910976"/>
            <a:ext cx="433593" cy="31204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D1828E-5FF0-AF40-AF95-7CC5F6E57F28}"/>
              </a:ext>
            </a:extLst>
          </p:cNvPr>
          <p:cNvSpPr txBox="1"/>
          <p:nvPr/>
        </p:nvSpPr>
        <p:spPr>
          <a:xfrm>
            <a:off x="1359856" y="986001"/>
            <a:ext cx="41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174E0-13BC-8D45-B1AE-19F42C7FE791}"/>
              </a:ext>
            </a:extLst>
          </p:cNvPr>
          <p:cNvSpPr txBox="1"/>
          <p:nvPr/>
        </p:nvSpPr>
        <p:spPr>
          <a:xfrm>
            <a:off x="1356490" y="184164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EE93A-3D45-C645-85EF-E50D007655A7}"/>
              </a:ext>
            </a:extLst>
          </p:cNvPr>
          <p:cNvSpPr txBox="1"/>
          <p:nvPr/>
        </p:nvSpPr>
        <p:spPr>
          <a:xfrm>
            <a:off x="1356490" y="2728539"/>
            <a:ext cx="52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50E3FE-ED7F-CA40-86C8-7A18B896662D}"/>
              </a:ext>
            </a:extLst>
          </p:cNvPr>
          <p:cNvSpPr txBox="1"/>
          <p:nvPr/>
        </p:nvSpPr>
        <p:spPr>
          <a:xfrm>
            <a:off x="1356490" y="3623528"/>
            <a:ext cx="51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ACE792-5E68-824C-AF1A-56EE33F3BF7A}"/>
              </a:ext>
            </a:extLst>
          </p:cNvPr>
          <p:cNvSpPr/>
          <p:nvPr/>
        </p:nvSpPr>
        <p:spPr>
          <a:xfrm>
            <a:off x="5759162" y="1485798"/>
            <a:ext cx="19717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CNAPs   10-shot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753964-9AC0-DE4E-9DD4-AC7740AB7369}"/>
              </a:ext>
            </a:extLst>
          </p:cNvPr>
          <p:cNvSpPr/>
          <p:nvPr/>
        </p:nvSpPr>
        <p:spPr>
          <a:xfrm>
            <a:off x="5759162" y="1064861"/>
            <a:ext cx="1936389" cy="335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RWalk</a:t>
            </a:r>
            <a:r>
              <a:rPr lang="en-US" sz="2000" dirty="0">
                <a:solidFill>
                  <a:srgbClr val="000000"/>
                </a:solidFill>
              </a:rPr>
              <a:t> 500-shot</a:t>
            </a:r>
          </a:p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46A33D-971D-4A44-9E36-534C060AD3D5}"/>
              </a:ext>
            </a:extLst>
          </p:cNvPr>
          <p:cNvSpPr/>
          <p:nvPr/>
        </p:nvSpPr>
        <p:spPr>
          <a:xfrm>
            <a:off x="5791576" y="1950110"/>
            <a:ext cx="1906933" cy="371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CNAPs 100-shot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DEA093-8F10-0A4D-BE4B-79DABB1E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26" y="-83196"/>
            <a:ext cx="8816213" cy="994172"/>
          </a:xfrm>
        </p:spPr>
        <p:txBody>
          <a:bodyPr>
            <a:normAutofit/>
          </a:bodyPr>
          <a:lstStyle/>
          <a:p>
            <a:r>
              <a:rPr lang="en-US" sz="3200" dirty="0"/>
              <a:t>Continual Learning Results: Single head, CIFAR 100</a:t>
            </a:r>
          </a:p>
        </p:txBody>
      </p:sp>
    </p:spTree>
    <p:extLst>
      <p:ext uri="{BB962C8B-B14F-4D97-AF65-F5344CB8AC3E}">
        <p14:creationId xmlns:p14="http://schemas.microsoft.com/office/powerpoint/2010/main" val="56992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EA71-A355-40DF-89C8-D28B4066D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25" y="-134046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Active Learning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2B840-2EB5-C142-864D-9136EB41F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26"/>
            <a:ext cx="9144000" cy="4233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D05D1F-9A6E-0342-995A-1718C3717DFB}"/>
              </a:ext>
            </a:extLst>
          </p:cNvPr>
          <p:cNvSpPr/>
          <p:nvPr/>
        </p:nvSpPr>
        <p:spPr>
          <a:xfrm>
            <a:off x="-415636" y="1184564"/>
            <a:ext cx="10474036" cy="1537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CB24B-C54B-5F4E-BC40-C09533B99D96}"/>
              </a:ext>
            </a:extLst>
          </p:cNvPr>
          <p:cNvSpPr/>
          <p:nvPr/>
        </p:nvSpPr>
        <p:spPr>
          <a:xfrm>
            <a:off x="5993675" y="507706"/>
            <a:ext cx="838200" cy="1537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BE31-221B-48FC-AEF8-F9F666E4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2" y="47109"/>
            <a:ext cx="8394615" cy="9941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Conditional Adaptive Neural Processes (CNAPs)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3203-97F6-4A77-98D0-E793B6917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43908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Leverage multiple related datasets (multi-task / meta-learning)</a:t>
            </a:r>
          </a:p>
          <a:p>
            <a:r>
              <a:rPr lang="en-US" dirty="0">
                <a:solidFill>
                  <a:srgbClr val="0000FF"/>
                </a:solidFill>
              </a:rPr>
              <a:t>Very </a:t>
            </a:r>
            <a:r>
              <a:rPr lang="en-US" b="1" dirty="0">
                <a:solidFill>
                  <a:srgbClr val="0000FF"/>
                </a:solidFill>
              </a:rPr>
              <a:t>data efficient </a:t>
            </a:r>
            <a:r>
              <a:rPr lang="en-US" dirty="0">
                <a:solidFill>
                  <a:srgbClr val="0000FF"/>
                </a:solidFill>
              </a:rPr>
              <a:t>(supports few shot learning) </a:t>
            </a:r>
          </a:p>
          <a:p>
            <a:r>
              <a:rPr lang="en-US" dirty="0">
                <a:solidFill>
                  <a:srgbClr val="0000FF"/>
                </a:solidFill>
              </a:rPr>
              <a:t>Naturally supports </a:t>
            </a:r>
            <a:r>
              <a:rPr lang="en-US" b="1" dirty="0">
                <a:solidFill>
                  <a:srgbClr val="0000FF"/>
                </a:solidFill>
              </a:rPr>
              <a:t>continual learning</a:t>
            </a:r>
          </a:p>
          <a:p>
            <a:r>
              <a:rPr lang="en-US" b="1" dirty="0">
                <a:solidFill>
                  <a:srgbClr val="0000FF"/>
                </a:solidFill>
              </a:rPr>
              <a:t>Robust</a:t>
            </a:r>
            <a:r>
              <a:rPr lang="en-US" dirty="0">
                <a:solidFill>
                  <a:srgbClr val="0000FF"/>
                </a:solidFill>
              </a:rPr>
              <a:t>: handles test conditions which differ from training conditions</a:t>
            </a:r>
          </a:p>
          <a:p>
            <a:r>
              <a:rPr lang="en-US" dirty="0">
                <a:solidFill>
                  <a:srgbClr val="0000FF"/>
                </a:solidFill>
              </a:rPr>
              <a:t>Has </a:t>
            </a:r>
            <a:r>
              <a:rPr lang="en-US" b="1" dirty="0">
                <a:solidFill>
                  <a:srgbClr val="0000FF"/>
                </a:solidFill>
              </a:rPr>
              <a:t>well-calibrated uncertainties </a:t>
            </a:r>
            <a:r>
              <a:rPr lang="en-US" dirty="0">
                <a:solidFill>
                  <a:srgbClr val="0000FF"/>
                </a:solidFill>
              </a:rPr>
              <a:t>e.g. supports active learning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4B232-6F50-7D4A-8FC6-9118E748DE64}"/>
              </a:ext>
            </a:extLst>
          </p:cNvPr>
          <p:cNvSpPr txBox="1">
            <a:spLocks/>
          </p:cNvSpPr>
          <p:nvPr/>
        </p:nvSpPr>
        <p:spPr>
          <a:xfrm>
            <a:off x="628650" y="32314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Bonus features: </a:t>
            </a:r>
          </a:p>
          <a:p>
            <a:r>
              <a:rPr lang="en-US" dirty="0">
                <a:solidFill>
                  <a:srgbClr val="00B050"/>
                </a:solidFill>
              </a:rPr>
              <a:t>performs learning at test time very quickly (just a forward pass through a network; no backpropagation)</a:t>
            </a:r>
          </a:p>
          <a:p>
            <a:r>
              <a:rPr lang="en-US" dirty="0">
                <a:solidFill>
                  <a:srgbClr val="00B050"/>
                </a:solidFill>
              </a:rPr>
              <a:t>Can extend to handle parameter uncertainty (meta-learn probabilistic inference)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5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BE31-221B-48FC-AEF8-F9F666E4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2" y="47109"/>
            <a:ext cx="8394615" cy="99417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9A0A6-F207-2448-AD11-A25DFB741383}"/>
              </a:ext>
            </a:extLst>
          </p:cNvPr>
          <p:cNvSpPr txBox="1"/>
          <p:nvPr/>
        </p:nvSpPr>
        <p:spPr>
          <a:xfrm>
            <a:off x="784649" y="1186755"/>
            <a:ext cx="741440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Requeima</a:t>
            </a:r>
            <a:r>
              <a:rPr lang="en-US" sz="2000" dirty="0"/>
              <a:t>, J., Gordon, J. and Bronskill, J., Nowozin, S. and Turner, R.E. </a:t>
            </a:r>
            <a:endParaRPr lang="en-GB" altLang="en-US" sz="2000" dirty="0"/>
          </a:p>
          <a:p>
            <a:r>
              <a:rPr lang="en-GB" altLang="en-US" sz="2000" dirty="0"/>
              <a:t>Fast and Flexible Multi-Task Classification Using Conditional Neural </a:t>
            </a:r>
          </a:p>
          <a:p>
            <a:r>
              <a:rPr lang="en-GB" altLang="en-US" sz="2000" dirty="0"/>
              <a:t>Adaptive Processes</a:t>
            </a:r>
            <a:r>
              <a:rPr lang="en-US" sz="2000" dirty="0"/>
              <a:t>. </a:t>
            </a:r>
            <a:r>
              <a:rPr lang="en-US" sz="2000" dirty="0" err="1"/>
              <a:t>NeurIPS</a:t>
            </a:r>
            <a:r>
              <a:rPr lang="en-US" sz="2000" dirty="0"/>
              <a:t> (2019).</a:t>
            </a:r>
          </a:p>
          <a:p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arxiv.org</a:t>
            </a:r>
            <a:r>
              <a:rPr lang="en-US" sz="2000" dirty="0">
                <a:hlinkClick r:id="rId2"/>
              </a:rPr>
              <a:t>/abs/1906.07697</a:t>
            </a:r>
            <a:endParaRPr lang="en-US" sz="20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81907-A074-F641-BAA4-A03FE10BBDD1}"/>
              </a:ext>
            </a:extLst>
          </p:cNvPr>
          <p:cNvSpPr txBox="1"/>
          <p:nvPr/>
        </p:nvSpPr>
        <p:spPr>
          <a:xfrm>
            <a:off x="784649" y="2571750"/>
            <a:ext cx="70993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Gordon, J. and </a:t>
            </a:r>
            <a:r>
              <a:rPr lang="en-US" sz="2000" dirty="0" err="1"/>
              <a:t>Bronskill</a:t>
            </a:r>
            <a:r>
              <a:rPr lang="en-US" sz="2000" dirty="0"/>
              <a:t>, Bauer, M., J., </a:t>
            </a:r>
            <a:r>
              <a:rPr lang="en-US" sz="2000" dirty="0" err="1"/>
              <a:t>Nowozin</a:t>
            </a:r>
            <a:r>
              <a:rPr lang="en-US" sz="2000" dirty="0"/>
              <a:t>, S. and Turner, R.E. </a:t>
            </a:r>
            <a:endParaRPr lang="en-GB" altLang="en-US" sz="2000" dirty="0"/>
          </a:p>
          <a:p>
            <a:r>
              <a:rPr lang="en-GB" altLang="en-US" sz="2000" dirty="0"/>
              <a:t>Meta Learning Probabilistic Inference for Prediction</a:t>
            </a:r>
            <a:r>
              <a:rPr lang="en-US" sz="2000" dirty="0"/>
              <a:t>. ICLR (2019).</a:t>
            </a:r>
          </a:p>
          <a:p>
            <a:r>
              <a:rPr lang="en-US" sz="2000" dirty="0">
                <a:hlinkClick r:id="rId3"/>
              </a:rPr>
              <a:t>https://</a:t>
            </a:r>
            <a:r>
              <a:rPr lang="en-US" sz="2000" dirty="0" err="1">
                <a:hlinkClick r:id="rId3"/>
              </a:rPr>
              <a:t>arxiv.org</a:t>
            </a:r>
            <a:r>
              <a:rPr lang="en-US" sz="2000" dirty="0">
                <a:hlinkClick r:id="rId3"/>
              </a:rPr>
              <a:t>/abs/1805.09921</a:t>
            </a:r>
            <a:endParaRPr lang="en-US" sz="2000" dirty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048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5" name="Rectangle"/>
          <p:cNvSpPr/>
          <p:nvPr/>
        </p:nvSpPr>
        <p:spPr>
          <a:xfrm>
            <a:off x="-20802" y="636244"/>
            <a:ext cx="6055111" cy="4648678"/>
          </a:xfrm>
          <a:prstGeom prst="rect">
            <a:avLst/>
          </a:prstGeom>
          <a:solidFill>
            <a:srgbClr val="1B2634"/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6" name="Rectangle"/>
          <p:cNvSpPr/>
          <p:nvPr/>
        </p:nvSpPr>
        <p:spPr>
          <a:xfrm>
            <a:off x="6095467" y="530199"/>
            <a:ext cx="2924617" cy="450072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47" name="please upload an image…"/>
          <p:cNvSpPr txBox="1"/>
          <p:nvPr/>
        </p:nvSpPr>
        <p:spPr>
          <a:xfrm>
            <a:off x="1656558" y="2721020"/>
            <a:ext cx="2959806" cy="39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350" dirty="0"/>
              <a:t>please upload an image…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CC400-039C-DE47-A6C6-11BB0130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3"/>
            <a:ext cx="9144000" cy="62768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951383-E1E5-7641-A42B-EBB7D545D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03" y="1096653"/>
            <a:ext cx="2983597" cy="3644446"/>
          </a:xfrm>
          <a:prstGeom prst="rect">
            <a:avLst/>
          </a:prstGeom>
        </p:spPr>
      </p:pic>
      <p:sp>
        <p:nvSpPr>
          <p:cNvPr id="20" name="Arrow 3">
            <a:extLst>
              <a:ext uri="{FF2B5EF4-FFF2-40B4-BE49-F238E27FC236}">
                <a16:creationId xmlns:a16="http://schemas.microsoft.com/office/drawing/2014/main" id="{7CEDE59B-CC03-BA4F-A2CE-6238C09F829A}"/>
              </a:ext>
            </a:extLst>
          </p:cNvPr>
          <p:cNvSpPr/>
          <p:nvPr/>
        </p:nvSpPr>
        <p:spPr>
          <a:xfrm>
            <a:off x="7083302" y="2337225"/>
            <a:ext cx="1007883" cy="889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18" y="0"/>
                </a:moveTo>
                <a:cubicBezTo>
                  <a:pt x="4218" y="41"/>
                  <a:pt x="0" y="4377"/>
                  <a:pt x="0" y="10278"/>
                </a:cubicBezTo>
                <a:lnTo>
                  <a:pt x="0" y="10847"/>
                </a:lnTo>
                <a:cubicBezTo>
                  <a:pt x="0" y="16776"/>
                  <a:pt x="4259" y="21600"/>
                  <a:pt x="9493" y="21600"/>
                </a:cubicBezTo>
                <a:cubicBezTo>
                  <a:pt x="9512" y="21600"/>
                  <a:pt x="9531" y="21598"/>
                  <a:pt x="9550" y="21598"/>
                </a:cubicBezTo>
                <a:lnTo>
                  <a:pt x="9581" y="21598"/>
                </a:lnTo>
                <a:lnTo>
                  <a:pt x="9577" y="21027"/>
                </a:lnTo>
                <a:lnTo>
                  <a:pt x="9577" y="17837"/>
                </a:lnTo>
                <a:lnTo>
                  <a:pt x="9584" y="17837"/>
                </a:lnTo>
                <a:lnTo>
                  <a:pt x="9569" y="16699"/>
                </a:lnTo>
                <a:lnTo>
                  <a:pt x="9533" y="16699"/>
                </a:lnTo>
                <a:cubicBezTo>
                  <a:pt x="9520" y="16699"/>
                  <a:pt x="9506" y="16701"/>
                  <a:pt x="9493" y="16701"/>
                </a:cubicBezTo>
                <a:cubicBezTo>
                  <a:pt x="6644" y="16701"/>
                  <a:pt x="4327" y="14075"/>
                  <a:pt x="4327" y="10847"/>
                </a:cubicBezTo>
                <a:lnTo>
                  <a:pt x="4327" y="10669"/>
                </a:lnTo>
                <a:cubicBezTo>
                  <a:pt x="4365" y="7497"/>
                  <a:pt x="6641" y="4928"/>
                  <a:pt x="9444" y="4899"/>
                </a:cubicBezTo>
                <a:lnTo>
                  <a:pt x="9539" y="4899"/>
                </a:lnTo>
                <a:cubicBezTo>
                  <a:pt x="12226" y="4925"/>
                  <a:pt x="14431" y="7288"/>
                  <a:pt x="14644" y="10278"/>
                </a:cubicBezTo>
                <a:lnTo>
                  <a:pt x="12029" y="10278"/>
                </a:lnTo>
                <a:lnTo>
                  <a:pt x="16815" y="17636"/>
                </a:lnTo>
                <a:lnTo>
                  <a:pt x="21600" y="10278"/>
                </a:lnTo>
                <a:lnTo>
                  <a:pt x="18976" y="10278"/>
                </a:lnTo>
                <a:cubicBezTo>
                  <a:pt x="18756" y="4585"/>
                  <a:pt x="14612" y="27"/>
                  <a:pt x="9539" y="0"/>
                </a:cubicBezTo>
                <a:lnTo>
                  <a:pt x="9503" y="0"/>
                </a:lnTo>
                <a:cubicBezTo>
                  <a:pt x="9500" y="0"/>
                  <a:pt x="9496" y="0"/>
                  <a:pt x="9493" y="0"/>
                </a:cubicBezTo>
                <a:lnTo>
                  <a:pt x="9491" y="0"/>
                </a:lnTo>
                <a:cubicBezTo>
                  <a:pt x="9488" y="0"/>
                  <a:pt x="9485" y="0"/>
                  <a:pt x="9481" y="0"/>
                </a:cubicBezTo>
                <a:lnTo>
                  <a:pt x="9418" y="0"/>
                </a:lnTo>
                <a:close/>
              </a:path>
            </a:pathLst>
          </a:custGeom>
          <a:solidFill>
            <a:srgbClr val="76D6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 dirty="0"/>
          </a:p>
        </p:txBody>
      </p:sp>
      <p:pic>
        <p:nvPicPr>
          <p:cNvPr id="13" name="Picture 12" descr="A large clock tower towering over a city&#10;&#10;Description automatically generated">
            <a:extLst>
              <a:ext uri="{FF2B5EF4-FFF2-40B4-BE49-F238E27FC236}">
                <a16:creationId xmlns:a16="http://schemas.microsoft.com/office/drawing/2014/main" id="{31DD7050-9180-AC4C-86D6-53F694EE3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30" y="1566154"/>
            <a:ext cx="4977787" cy="2788858"/>
          </a:xfrm>
          <a:prstGeom prst="rect">
            <a:avLst/>
          </a:prstGeom>
        </p:spPr>
      </p:pic>
      <p:sp>
        <p:nvSpPr>
          <p:cNvPr id="23" name="Rounded Rectangle">
            <a:extLst>
              <a:ext uri="{FF2B5EF4-FFF2-40B4-BE49-F238E27FC236}">
                <a16:creationId xmlns:a16="http://schemas.microsoft.com/office/drawing/2014/main" id="{6FE1C766-7CFE-4D4E-9EA1-9CF08E5E4DE2}"/>
              </a:ext>
            </a:extLst>
          </p:cNvPr>
          <p:cNvSpPr/>
          <p:nvPr/>
        </p:nvSpPr>
        <p:spPr>
          <a:xfrm>
            <a:off x="6064266" y="1706857"/>
            <a:ext cx="3079734" cy="340543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4" name="Callout">
            <a:extLst>
              <a:ext uri="{FF2B5EF4-FFF2-40B4-BE49-F238E27FC236}">
                <a16:creationId xmlns:a16="http://schemas.microsoft.com/office/drawing/2014/main" id="{E54E4C25-B0EF-484A-B128-3D5BF9616CAF}"/>
              </a:ext>
            </a:extLst>
          </p:cNvPr>
          <p:cNvSpPr/>
          <p:nvPr/>
        </p:nvSpPr>
        <p:spPr>
          <a:xfrm rot="10800000">
            <a:off x="1691085" y="1802279"/>
            <a:ext cx="4143078" cy="49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17" y="0"/>
                </a:moveTo>
                <a:cubicBezTo>
                  <a:pt x="2600" y="0"/>
                  <a:pt x="2342" y="2182"/>
                  <a:pt x="2342" y="4866"/>
                </a:cubicBezTo>
                <a:lnTo>
                  <a:pt x="2342" y="13390"/>
                </a:lnTo>
                <a:lnTo>
                  <a:pt x="0" y="21600"/>
                </a:lnTo>
                <a:lnTo>
                  <a:pt x="2809" y="21075"/>
                </a:lnTo>
                <a:cubicBezTo>
                  <a:pt x="2810" y="21077"/>
                  <a:pt x="2811" y="21074"/>
                  <a:pt x="2812" y="21075"/>
                </a:cubicBezTo>
                <a:cubicBezTo>
                  <a:pt x="2847" y="21133"/>
                  <a:pt x="2880" y="21259"/>
                  <a:pt x="2917" y="21259"/>
                </a:cubicBezTo>
                <a:lnTo>
                  <a:pt x="21024" y="21259"/>
                </a:lnTo>
                <a:cubicBezTo>
                  <a:pt x="21342" y="21259"/>
                  <a:pt x="21600" y="19090"/>
                  <a:pt x="21600" y="16407"/>
                </a:cubicBezTo>
                <a:lnTo>
                  <a:pt x="21600" y="4866"/>
                </a:lnTo>
                <a:cubicBezTo>
                  <a:pt x="21600" y="2182"/>
                  <a:pt x="21342" y="0"/>
                  <a:pt x="21024" y="0"/>
                </a:cubicBezTo>
                <a:lnTo>
                  <a:pt x="2917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5" name="deep learning is often confidently wrong">
            <a:extLst>
              <a:ext uri="{FF2B5EF4-FFF2-40B4-BE49-F238E27FC236}">
                <a16:creationId xmlns:a16="http://schemas.microsoft.com/office/drawing/2014/main" id="{90978BF1-5BE1-3442-BA9B-DE22D42ABB1F}"/>
              </a:ext>
            </a:extLst>
          </p:cNvPr>
          <p:cNvSpPr txBox="1"/>
          <p:nvPr/>
        </p:nvSpPr>
        <p:spPr>
          <a:xfrm>
            <a:off x="1916899" y="1905633"/>
            <a:ext cx="3134189" cy="31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900" b="1">
                <a:solidFill>
                  <a:srgbClr val="FF2600"/>
                </a:solidFill>
              </a:defRPr>
            </a:lvl1pPr>
          </a:lstStyle>
          <a:p>
            <a:r>
              <a:rPr sz="1425" dirty="0"/>
              <a:t>deep learning is often confidently wrong</a:t>
            </a:r>
          </a:p>
        </p:txBody>
      </p:sp>
      <p:sp>
        <p:nvSpPr>
          <p:cNvPr id="26" name="Callout">
            <a:extLst>
              <a:ext uri="{FF2B5EF4-FFF2-40B4-BE49-F238E27FC236}">
                <a16:creationId xmlns:a16="http://schemas.microsoft.com/office/drawing/2014/main" id="{9F8CD443-87FC-9B4A-A15D-5E4E98BC84A4}"/>
              </a:ext>
            </a:extLst>
          </p:cNvPr>
          <p:cNvSpPr/>
          <p:nvPr/>
        </p:nvSpPr>
        <p:spPr>
          <a:xfrm rot="10800000">
            <a:off x="1691085" y="2721020"/>
            <a:ext cx="3693767" cy="2048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437"/>
                </a:moveTo>
                <a:lnTo>
                  <a:pt x="0" y="1163"/>
                </a:lnTo>
                <a:cubicBezTo>
                  <a:pt x="0" y="521"/>
                  <a:pt x="289" y="0"/>
                  <a:pt x="645" y="0"/>
                </a:cubicBezTo>
                <a:lnTo>
                  <a:pt x="20955" y="0"/>
                </a:lnTo>
                <a:cubicBezTo>
                  <a:pt x="21311" y="0"/>
                  <a:pt x="21600" y="521"/>
                  <a:pt x="21600" y="1163"/>
                </a:cubicBezTo>
                <a:lnTo>
                  <a:pt x="21600" y="20437"/>
                </a:lnTo>
                <a:cubicBezTo>
                  <a:pt x="21600" y="21079"/>
                  <a:pt x="21311" y="21600"/>
                  <a:pt x="20955" y="21600"/>
                </a:cubicBezTo>
                <a:lnTo>
                  <a:pt x="645" y="21600"/>
                </a:lnTo>
                <a:cubicBezTo>
                  <a:pt x="289" y="21600"/>
                  <a:pt x="0" y="21079"/>
                  <a:pt x="0" y="20437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27" name="deep learning…">
            <a:extLst>
              <a:ext uri="{FF2B5EF4-FFF2-40B4-BE49-F238E27FC236}">
                <a16:creationId xmlns:a16="http://schemas.microsoft.com/office/drawing/2014/main" id="{7CB6AF73-52F7-024F-8F07-53048CA089A3}"/>
              </a:ext>
            </a:extLst>
          </p:cNvPr>
          <p:cNvSpPr txBox="1"/>
          <p:nvPr/>
        </p:nvSpPr>
        <p:spPr>
          <a:xfrm>
            <a:off x="1938354" y="2893273"/>
            <a:ext cx="1336902" cy="1546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rPr sz="1350" dirty="0"/>
              <a:t>deep learning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sz="1350" dirty="0"/>
              <a:t>is not robust</a:t>
            </a:r>
            <a:r>
              <a:rPr lang="en-GB" sz="1350" dirty="0"/>
              <a:t>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lang="en-GB" sz="1350" dirty="0"/>
              <a:t>e.g. when testing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lang="en-GB" sz="1350" dirty="0"/>
              <a:t>conditions do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lang="en-GB" sz="1350" dirty="0"/>
              <a:t>not match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lang="en-GB" sz="1350" dirty="0"/>
              <a:t>training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lang="en-GB" sz="1350" dirty="0"/>
              <a:t>conditions</a:t>
            </a:r>
            <a:endParaRPr sz="1350" dirty="0"/>
          </a:p>
        </p:txBody>
      </p:sp>
      <p:pic>
        <p:nvPicPr>
          <p:cNvPr id="28" name="adversarial.pdf" descr="adversarial.pdf">
            <a:extLst>
              <a:ext uri="{FF2B5EF4-FFF2-40B4-BE49-F238E27FC236}">
                <a16:creationId xmlns:a16="http://schemas.microsoft.com/office/drawing/2014/main" id="{43D37BAA-3A22-0C4D-BD3B-47F7976F0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321" y="2755419"/>
            <a:ext cx="2203685" cy="18888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830916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422A9-BEE8-4E14-92D6-1C75D429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95" y="156279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Speed of learning new tasks at test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F16FA-7176-4C50-A6A3-142B428F0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44" y="1485900"/>
            <a:ext cx="849783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0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clarifai-example-2.png" descr="clarifai-example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"/>
            <a:ext cx="9144000" cy="5122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6131568" y="3766087"/>
            <a:ext cx="2898132" cy="13567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14A808EE-FAEE-1F4A-94BD-A730A97913AA}"/>
              </a:ext>
            </a:extLst>
          </p:cNvPr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B2220768-0B85-C547-9BF0-2D34C177C7D9}"/>
              </a:ext>
            </a:extLst>
          </p:cNvPr>
          <p:cNvSpPr/>
          <p:nvPr/>
        </p:nvSpPr>
        <p:spPr>
          <a:xfrm>
            <a:off x="6074665" y="690863"/>
            <a:ext cx="2898132" cy="31652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99804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5" name="Rectangle"/>
          <p:cNvSpPr/>
          <p:nvPr/>
        </p:nvSpPr>
        <p:spPr>
          <a:xfrm>
            <a:off x="-20802" y="636244"/>
            <a:ext cx="6055111" cy="4648678"/>
          </a:xfrm>
          <a:prstGeom prst="rect">
            <a:avLst/>
          </a:prstGeom>
          <a:solidFill>
            <a:srgbClr val="1B2634"/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6" name="Rectangle"/>
          <p:cNvSpPr/>
          <p:nvPr/>
        </p:nvSpPr>
        <p:spPr>
          <a:xfrm>
            <a:off x="6095467" y="530199"/>
            <a:ext cx="2924617" cy="450072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47" name="please upload an image…"/>
          <p:cNvSpPr txBox="1"/>
          <p:nvPr/>
        </p:nvSpPr>
        <p:spPr>
          <a:xfrm>
            <a:off x="1656558" y="2721020"/>
            <a:ext cx="2959806" cy="39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350" dirty="0"/>
              <a:t>please upload an image…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CC400-039C-DE47-A6C6-11BB0130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3"/>
            <a:ext cx="9144000" cy="62768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951383-E1E5-7641-A42B-EBB7D545D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403" y="1096653"/>
            <a:ext cx="2983597" cy="364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7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larifai.com"/>
          <p:cNvSpPr txBox="1">
            <a:spLocks noGrp="1"/>
          </p:cNvSpPr>
          <p:nvPr>
            <p:ph type="title"/>
          </p:nvPr>
        </p:nvSpPr>
        <p:spPr>
          <a:xfrm>
            <a:off x="1431093" y="115920"/>
            <a:ext cx="6281814" cy="43892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20623">
              <a:defRPr sz="2806">
                <a:hlinkClick r:id="rId3"/>
              </a:defRPr>
            </a:lvl1pPr>
          </a:lstStyle>
          <a:p>
            <a:r>
              <a:rPr>
                <a:hlinkClick r:id="rId4"/>
              </a:rPr>
              <a:t>clarifai.com</a:t>
            </a:r>
          </a:p>
        </p:txBody>
      </p:sp>
      <p:pic>
        <p:nvPicPr>
          <p:cNvPr id="143" name="clarifai-example-2.png" descr="clarifai-example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71"/>
            <a:ext cx="9144000" cy="5122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ctangle"/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5" name="Rectangle"/>
          <p:cNvSpPr/>
          <p:nvPr/>
        </p:nvSpPr>
        <p:spPr>
          <a:xfrm>
            <a:off x="249638" y="1171826"/>
            <a:ext cx="5465485" cy="3164087"/>
          </a:xfrm>
          <a:prstGeom prst="rect">
            <a:avLst/>
          </a:prstGeom>
          <a:solidFill>
            <a:srgbClr val="1B2634"/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46" name="Rectangle"/>
          <p:cNvSpPr/>
          <p:nvPr/>
        </p:nvSpPr>
        <p:spPr>
          <a:xfrm>
            <a:off x="6095467" y="530199"/>
            <a:ext cx="2924617" cy="450072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47" name="please upload an image…"/>
          <p:cNvSpPr txBox="1"/>
          <p:nvPr/>
        </p:nvSpPr>
        <p:spPr>
          <a:xfrm>
            <a:off x="1537322" y="2269074"/>
            <a:ext cx="2959806" cy="39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350"/>
              <a:t>please upload an image…</a:t>
            </a:r>
          </a:p>
        </p:txBody>
      </p:sp>
      <p:pic>
        <p:nvPicPr>
          <p:cNvPr id="148" name="Screenshot 2019-06-05 at 20.22.45.png" descr="Screenshot 2019-06-05 at 20.22.4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75" y="1454495"/>
            <a:ext cx="5173288" cy="28666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65167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clarifai-example-2.png" descr="clarifai-example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"/>
            <a:ext cx="9144000" cy="5122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"/>
          <p:cNvSpPr/>
          <p:nvPr/>
        </p:nvSpPr>
        <p:spPr>
          <a:xfrm>
            <a:off x="6131568" y="746195"/>
            <a:ext cx="2898132" cy="437660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54" name="Arrow 3"/>
          <p:cNvSpPr/>
          <p:nvPr/>
        </p:nvSpPr>
        <p:spPr>
          <a:xfrm>
            <a:off x="7083302" y="2337225"/>
            <a:ext cx="1007883" cy="889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18" y="0"/>
                </a:moveTo>
                <a:cubicBezTo>
                  <a:pt x="4218" y="41"/>
                  <a:pt x="0" y="4377"/>
                  <a:pt x="0" y="10278"/>
                </a:cubicBezTo>
                <a:lnTo>
                  <a:pt x="0" y="10847"/>
                </a:lnTo>
                <a:cubicBezTo>
                  <a:pt x="0" y="16776"/>
                  <a:pt x="4259" y="21600"/>
                  <a:pt x="9493" y="21600"/>
                </a:cubicBezTo>
                <a:cubicBezTo>
                  <a:pt x="9512" y="21600"/>
                  <a:pt x="9531" y="21598"/>
                  <a:pt x="9550" y="21598"/>
                </a:cubicBezTo>
                <a:lnTo>
                  <a:pt x="9581" y="21598"/>
                </a:lnTo>
                <a:lnTo>
                  <a:pt x="9577" y="21027"/>
                </a:lnTo>
                <a:lnTo>
                  <a:pt x="9577" y="17837"/>
                </a:lnTo>
                <a:lnTo>
                  <a:pt x="9584" y="17837"/>
                </a:lnTo>
                <a:lnTo>
                  <a:pt x="9569" y="16699"/>
                </a:lnTo>
                <a:lnTo>
                  <a:pt x="9533" y="16699"/>
                </a:lnTo>
                <a:cubicBezTo>
                  <a:pt x="9520" y="16699"/>
                  <a:pt x="9506" y="16701"/>
                  <a:pt x="9493" y="16701"/>
                </a:cubicBezTo>
                <a:cubicBezTo>
                  <a:pt x="6644" y="16701"/>
                  <a:pt x="4327" y="14075"/>
                  <a:pt x="4327" y="10847"/>
                </a:cubicBezTo>
                <a:lnTo>
                  <a:pt x="4327" y="10669"/>
                </a:lnTo>
                <a:cubicBezTo>
                  <a:pt x="4365" y="7497"/>
                  <a:pt x="6641" y="4928"/>
                  <a:pt x="9444" y="4899"/>
                </a:cubicBezTo>
                <a:lnTo>
                  <a:pt x="9539" y="4899"/>
                </a:lnTo>
                <a:cubicBezTo>
                  <a:pt x="12226" y="4925"/>
                  <a:pt x="14431" y="7288"/>
                  <a:pt x="14644" y="10278"/>
                </a:cubicBezTo>
                <a:lnTo>
                  <a:pt x="12029" y="10278"/>
                </a:lnTo>
                <a:lnTo>
                  <a:pt x="16815" y="17636"/>
                </a:lnTo>
                <a:lnTo>
                  <a:pt x="21600" y="10278"/>
                </a:lnTo>
                <a:lnTo>
                  <a:pt x="18976" y="10278"/>
                </a:lnTo>
                <a:cubicBezTo>
                  <a:pt x="18756" y="4585"/>
                  <a:pt x="14612" y="27"/>
                  <a:pt x="9539" y="0"/>
                </a:cubicBezTo>
                <a:lnTo>
                  <a:pt x="9503" y="0"/>
                </a:lnTo>
                <a:cubicBezTo>
                  <a:pt x="9500" y="0"/>
                  <a:pt x="9496" y="0"/>
                  <a:pt x="9493" y="0"/>
                </a:cubicBezTo>
                <a:lnTo>
                  <a:pt x="9491" y="0"/>
                </a:lnTo>
                <a:cubicBezTo>
                  <a:pt x="9488" y="0"/>
                  <a:pt x="9485" y="0"/>
                  <a:pt x="9481" y="0"/>
                </a:cubicBezTo>
                <a:lnTo>
                  <a:pt x="9418" y="0"/>
                </a:lnTo>
                <a:close/>
              </a:path>
            </a:pathLst>
          </a:custGeom>
          <a:solidFill>
            <a:srgbClr val="76D6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14A808EE-FAEE-1F4A-94BD-A730A97913AA}"/>
              </a:ext>
            </a:extLst>
          </p:cNvPr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B31FFB8-9CCD-2746-B171-2DF47BAAB24F}"/>
              </a:ext>
            </a:extLst>
          </p:cNvPr>
          <p:cNvSpPr/>
          <p:nvPr/>
        </p:nvSpPr>
        <p:spPr>
          <a:xfrm>
            <a:off x="6131568" y="3766087"/>
            <a:ext cx="2898132" cy="1356711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D6B2D00F-8608-7D48-B793-B706DA6633F6}"/>
              </a:ext>
            </a:extLst>
          </p:cNvPr>
          <p:cNvSpPr/>
          <p:nvPr/>
        </p:nvSpPr>
        <p:spPr>
          <a:xfrm>
            <a:off x="6074665" y="690863"/>
            <a:ext cx="2898132" cy="31652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5729978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animBg="1"/>
      <p:bldP spid="15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larifai-example-3.png" descr="clarifai-example-3.png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" y="2203"/>
            <a:ext cx="9071420" cy="51384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F339048A-9258-EA47-BA14-93016626D185}"/>
              </a:ext>
            </a:extLst>
          </p:cNvPr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66" name="Rounded Rectangle"/>
          <p:cNvSpPr/>
          <p:nvPr/>
        </p:nvSpPr>
        <p:spPr>
          <a:xfrm>
            <a:off x="6041771" y="4007913"/>
            <a:ext cx="3003664" cy="316527"/>
          </a:xfrm>
          <a:prstGeom prst="roundRect">
            <a:avLst>
              <a:gd name="adj" fmla="val 50000"/>
            </a:avLst>
          </a:prstGeom>
          <a:ln w="508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68" name="Callout"/>
          <p:cNvSpPr/>
          <p:nvPr/>
        </p:nvSpPr>
        <p:spPr>
          <a:xfrm rot="10800000">
            <a:off x="1841790" y="4199450"/>
            <a:ext cx="4143078" cy="49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17" y="0"/>
                </a:moveTo>
                <a:cubicBezTo>
                  <a:pt x="2600" y="0"/>
                  <a:pt x="2342" y="2182"/>
                  <a:pt x="2342" y="4866"/>
                </a:cubicBezTo>
                <a:lnTo>
                  <a:pt x="2342" y="13390"/>
                </a:lnTo>
                <a:lnTo>
                  <a:pt x="0" y="21600"/>
                </a:lnTo>
                <a:lnTo>
                  <a:pt x="2809" y="21075"/>
                </a:lnTo>
                <a:cubicBezTo>
                  <a:pt x="2810" y="21077"/>
                  <a:pt x="2811" y="21074"/>
                  <a:pt x="2812" y="21075"/>
                </a:cubicBezTo>
                <a:cubicBezTo>
                  <a:pt x="2847" y="21133"/>
                  <a:pt x="2880" y="21259"/>
                  <a:pt x="2917" y="21259"/>
                </a:cubicBezTo>
                <a:lnTo>
                  <a:pt x="21024" y="21259"/>
                </a:lnTo>
                <a:cubicBezTo>
                  <a:pt x="21342" y="21259"/>
                  <a:pt x="21600" y="19090"/>
                  <a:pt x="21600" y="16407"/>
                </a:cubicBezTo>
                <a:lnTo>
                  <a:pt x="21600" y="4866"/>
                </a:lnTo>
                <a:cubicBezTo>
                  <a:pt x="21600" y="2182"/>
                  <a:pt x="21342" y="0"/>
                  <a:pt x="21024" y="0"/>
                </a:cubicBezTo>
                <a:lnTo>
                  <a:pt x="2917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69" name="deep learning is often confidently wrong"/>
          <p:cNvSpPr txBox="1"/>
          <p:nvPr/>
        </p:nvSpPr>
        <p:spPr>
          <a:xfrm>
            <a:off x="1924172" y="4320733"/>
            <a:ext cx="3134189" cy="31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900" b="1">
                <a:solidFill>
                  <a:srgbClr val="FF2600"/>
                </a:solidFill>
              </a:defRPr>
            </a:lvl1pPr>
          </a:lstStyle>
          <a:p>
            <a:r>
              <a:rPr sz="1425" dirty="0"/>
              <a:t>deep learning is often confidently wrong</a:t>
            </a:r>
          </a:p>
        </p:txBody>
      </p:sp>
      <p:sp>
        <p:nvSpPr>
          <p:cNvPr id="170" name="Callout"/>
          <p:cNvSpPr/>
          <p:nvPr/>
        </p:nvSpPr>
        <p:spPr>
          <a:xfrm rot="10800000">
            <a:off x="1808270" y="1547688"/>
            <a:ext cx="3693767" cy="2048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437"/>
                </a:moveTo>
                <a:lnTo>
                  <a:pt x="0" y="1163"/>
                </a:lnTo>
                <a:cubicBezTo>
                  <a:pt x="0" y="521"/>
                  <a:pt x="289" y="0"/>
                  <a:pt x="645" y="0"/>
                </a:cubicBezTo>
                <a:lnTo>
                  <a:pt x="20955" y="0"/>
                </a:lnTo>
                <a:cubicBezTo>
                  <a:pt x="21311" y="0"/>
                  <a:pt x="21600" y="521"/>
                  <a:pt x="21600" y="1163"/>
                </a:cubicBezTo>
                <a:lnTo>
                  <a:pt x="21600" y="20437"/>
                </a:lnTo>
                <a:cubicBezTo>
                  <a:pt x="21600" y="21079"/>
                  <a:pt x="21311" y="21600"/>
                  <a:pt x="20955" y="21600"/>
                </a:cubicBezTo>
                <a:lnTo>
                  <a:pt x="645" y="21600"/>
                </a:lnTo>
                <a:cubicBezTo>
                  <a:pt x="289" y="21600"/>
                  <a:pt x="0" y="21079"/>
                  <a:pt x="0" y="20437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71" name="deep learning…"/>
          <p:cNvSpPr txBox="1"/>
          <p:nvPr/>
        </p:nvSpPr>
        <p:spPr>
          <a:xfrm>
            <a:off x="1924172" y="2272608"/>
            <a:ext cx="1091964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rPr sz="1350" dirty="0"/>
              <a:t>deep learning </a:t>
            </a:r>
          </a:p>
          <a:p>
            <a:pPr>
              <a:defRPr b="1">
                <a:solidFill>
                  <a:srgbClr val="FF2600"/>
                </a:solidFill>
              </a:defRPr>
            </a:pPr>
            <a:r>
              <a:rPr sz="1350" dirty="0"/>
              <a:t>is not robust</a:t>
            </a:r>
          </a:p>
        </p:txBody>
      </p:sp>
      <p:pic>
        <p:nvPicPr>
          <p:cNvPr id="172" name="adversarial.pdf" descr="adversaria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506" y="1582087"/>
            <a:ext cx="2203685" cy="188887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AAFDDF63-9B36-E84A-AABE-12E77EDCF390}"/>
              </a:ext>
            </a:extLst>
          </p:cNvPr>
          <p:cNvSpPr/>
          <p:nvPr/>
        </p:nvSpPr>
        <p:spPr>
          <a:xfrm>
            <a:off x="6131568" y="4806271"/>
            <a:ext cx="2898132" cy="31652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384FE3CA-A862-B748-B6D6-E2D7F2AC1E95}"/>
              </a:ext>
            </a:extLst>
          </p:cNvPr>
          <p:cNvSpPr/>
          <p:nvPr/>
        </p:nvSpPr>
        <p:spPr>
          <a:xfrm>
            <a:off x="6105661" y="690863"/>
            <a:ext cx="2898132" cy="31652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44A40A3E-1D34-D540-91B2-77FC80EC4FF0}"/>
              </a:ext>
            </a:extLst>
          </p:cNvPr>
          <p:cNvSpPr/>
          <p:nvPr/>
        </p:nvSpPr>
        <p:spPr>
          <a:xfrm>
            <a:off x="6131568" y="746195"/>
            <a:ext cx="2898132" cy="437660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60043375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 advAuto="0"/>
      <p:bldP spid="168" grpId="0" animBg="1" advAuto="0"/>
      <p:bldP spid="169" grpId="0" animBg="1" advAuto="0"/>
      <p:bldP spid="170" grpId="0" animBg="1" advAuto="0"/>
      <p:bldP spid="171" grpId="0" animBg="1" advAuto="0"/>
      <p:bldP spid="172" grpId="0" animBg="1" advAuto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clarifai-example-1.png" descr="clarifai-example-1.png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53093" cy="519300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o add ‘punt’ requires:…"/>
          <p:cNvSpPr/>
          <p:nvPr/>
        </p:nvSpPr>
        <p:spPr>
          <a:xfrm>
            <a:off x="3037332" y="1508517"/>
            <a:ext cx="3010235" cy="1188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5" y="0"/>
                </a:moveTo>
                <a:cubicBezTo>
                  <a:pt x="293" y="0"/>
                  <a:pt x="0" y="1209"/>
                  <a:pt x="0" y="2702"/>
                </a:cubicBezTo>
                <a:lnTo>
                  <a:pt x="0" y="14160"/>
                </a:lnTo>
                <a:cubicBezTo>
                  <a:pt x="0" y="15654"/>
                  <a:pt x="293" y="16863"/>
                  <a:pt x="655" y="16863"/>
                </a:cubicBezTo>
                <a:lnTo>
                  <a:pt x="18954" y="16863"/>
                </a:lnTo>
                <a:lnTo>
                  <a:pt x="21600" y="21600"/>
                </a:lnTo>
                <a:lnTo>
                  <a:pt x="19633" y="13321"/>
                </a:lnTo>
                <a:lnTo>
                  <a:pt x="19633" y="2702"/>
                </a:lnTo>
                <a:cubicBezTo>
                  <a:pt x="19633" y="1209"/>
                  <a:pt x="19340" y="0"/>
                  <a:pt x="18977" y="0"/>
                </a:cubicBezTo>
                <a:lnTo>
                  <a:pt x="655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75" tIns="66675" rIns="66675" bIns="66675" anchor="ctr"/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rPr sz="1350" dirty="0"/>
              <a:t>To add ‘punt’ requires:</a:t>
            </a:r>
          </a:p>
          <a:p>
            <a:pPr marL="180473" indent="-180473">
              <a:buSzPct val="100000"/>
              <a:buAutoNum type="arabicPeriod"/>
              <a:defRPr b="1">
                <a:solidFill>
                  <a:srgbClr val="FF2600"/>
                </a:solidFill>
              </a:defRPr>
            </a:pPr>
            <a:r>
              <a:rPr sz="1350" dirty="0"/>
              <a:t>many labelled images of punts</a:t>
            </a:r>
          </a:p>
          <a:p>
            <a:pPr marL="180473" indent="-180473">
              <a:buSzPct val="100000"/>
              <a:buAutoNum type="arabicPeriod"/>
              <a:defRPr b="1">
                <a:solidFill>
                  <a:srgbClr val="FF2600"/>
                </a:solidFill>
              </a:defRPr>
            </a:pPr>
            <a:r>
              <a:rPr sz="1350" dirty="0"/>
              <a:t>retraining system from scratch</a:t>
            </a:r>
            <a:endParaRPr lang="en-GB" sz="1350" dirty="0"/>
          </a:p>
          <a:p>
            <a:pPr>
              <a:buSzPct val="100000"/>
              <a:defRPr b="1">
                <a:solidFill>
                  <a:srgbClr val="FF2600"/>
                </a:solidFill>
              </a:defRPr>
            </a:pPr>
            <a:r>
              <a:rPr sz="1350" dirty="0"/>
              <a:t> </a:t>
            </a:r>
          </a:p>
        </p:txBody>
      </p:sp>
      <p:sp>
        <p:nvSpPr>
          <p:cNvPr id="178" name="deep learning is data inefficient and does not support continual learning"/>
          <p:cNvSpPr/>
          <p:nvPr/>
        </p:nvSpPr>
        <p:spPr>
          <a:xfrm>
            <a:off x="3037332" y="2488778"/>
            <a:ext cx="2870414" cy="1188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2" y="0"/>
                </a:moveTo>
                <a:lnTo>
                  <a:pt x="9679" y="7261"/>
                </a:lnTo>
                <a:lnTo>
                  <a:pt x="721" y="7261"/>
                </a:lnTo>
                <a:cubicBezTo>
                  <a:pt x="322" y="7261"/>
                  <a:pt x="0" y="8470"/>
                  <a:pt x="0" y="9964"/>
                </a:cubicBezTo>
                <a:lnTo>
                  <a:pt x="0" y="18898"/>
                </a:lnTo>
                <a:cubicBezTo>
                  <a:pt x="0" y="20391"/>
                  <a:pt x="322" y="21600"/>
                  <a:pt x="721" y="21600"/>
                </a:cubicBezTo>
                <a:lnTo>
                  <a:pt x="20879" y="21600"/>
                </a:lnTo>
                <a:cubicBezTo>
                  <a:pt x="21278" y="21600"/>
                  <a:pt x="21600" y="20391"/>
                  <a:pt x="21600" y="18898"/>
                </a:cubicBezTo>
                <a:lnTo>
                  <a:pt x="21600" y="9964"/>
                </a:lnTo>
                <a:cubicBezTo>
                  <a:pt x="21600" y="8470"/>
                  <a:pt x="21278" y="7261"/>
                  <a:pt x="20879" y="7261"/>
                </a:cubicBezTo>
                <a:lnTo>
                  <a:pt x="10763" y="7261"/>
                </a:lnTo>
                <a:lnTo>
                  <a:pt x="10222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75" tIns="66675" rIns="66675" bIns="66675" anchor="ctr"/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endParaRPr lang="en-GB" sz="1350" dirty="0"/>
          </a:p>
          <a:p>
            <a:endParaRPr lang="en-GB" sz="1350" dirty="0"/>
          </a:p>
          <a:p>
            <a:r>
              <a:rPr sz="1350" dirty="0"/>
              <a:t>deep learning is data inefficient and does not support continual learning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1E1502C-F9E5-C942-B9F1-76FA0EB871BF}"/>
              </a:ext>
            </a:extLst>
          </p:cNvPr>
          <p:cNvSpPr/>
          <p:nvPr/>
        </p:nvSpPr>
        <p:spPr>
          <a:xfrm>
            <a:off x="0" y="4564701"/>
            <a:ext cx="6074665" cy="628308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5FD27866-E276-5942-9D19-2ED1C20F03DA}"/>
              </a:ext>
            </a:extLst>
          </p:cNvPr>
          <p:cNvSpPr/>
          <p:nvPr/>
        </p:nvSpPr>
        <p:spPr>
          <a:xfrm>
            <a:off x="6154961" y="690863"/>
            <a:ext cx="2898132" cy="31652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82DCF442-AD7E-804C-A2CA-4B499B1A93E2}"/>
              </a:ext>
            </a:extLst>
          </p:cNvPr>
          <p:cNvSpPr/>
          <p:nvPr/>
        </p:nvSpPr>
        <p:spPr>
          <a:xfrm>
            <a:off x="6131568" y="746195"/>
            <a:ext cx="2898132" cy="437660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50640D57-5D2F-4B40-AEE3-C8260BAD78C1}"/>
              </a:ext>
            </a:extLst>
          </p:cNvPr>
          <p:cNvSpPr/>
          <p:nvPr/>
        </p:nvSpPr>
        <p:spPr>
          <a:xfrm>
            <a:off x="6131568" y="4806271"/>
            <a:ext cx="2898132" cy="31652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93070066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  <p:bldP spid="178" grpId="0" animBg="1" advAuto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0" y="4564701"/>
            <a:ext cx="6074665" cy="57879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5" name="Rectangle"/>
          <p:cNvSpPr/>
          <p:nvPr/>
        </p:nvSpPr>
        <p:spPr>
          <a:xfrm>
            <a:off x="-20802" y="636244"/>
            <a:ext cx="6055111" cy="4648678"/>
          </a:xfrm>
          <a:prstGeom prst="rect">
            <a:avLst/>
          </a:prstGeom>
          <a:solidFill>
            <a:srgbClr val="1B2634"/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 dirty="0"/>
          </a:p>
        </p:txBody>
      </p:sp>
      <p:sp>
        <p:nvSpPr>
          <p:cNvPr id="146" name="Rectangle"/>
          <p:cNvSpPr/>
          <p:nvPr/>
        </p:nvSpPr>
        <p:spPr>
          <a:xfrm>
            <a:off x="6095467" y="530199"/>
            <a:ext cx="2924617" cy="450072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147" name="please upload an image…"/>
          <p:cNvSpPr txBox="1"/>
          <p:nvPr/>
        </p:nvSpPr>
        <p:spPr>
          <a:xfrm>
            <a:off x="1656558" y="2721020"/>
            <a:ext cx="2959806" cy="395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b="1">
                <a:solidFill>
                  <a:schemeClr val="accent3">
                    <a:lumOff val="44000"/>
                  </a:schemeClr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350" dirty="0"/>
              <a:t>please upload an image…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CCC400-039C-DE47-A6C6-11BB0130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3"/>
            <a:ext cx="9144000" cy="627681"/>
          </a:xfrm>
          <a:prstGeom prst="rect">
            <a:avLst/>
          </a:prstGeom>
        </p:spPr>
      </p:pic>
      <p:sp>
        <p:nvSpPr>
          <p:cNvPr id="20" name="Arrow 3">
            <a:extLst>
              <a:ext uri="{FF2B5EF4-FFF2-40B4-BE49-F238E27FC236}">
                <a16:creationId xmlns:a16="http://schemas.microsoft.com/office/drawing/2014/main" id="{7CEDE59B-CC03-BA4F-A2CE-6238C09F829A}"/>
              </a:ext>
            </a:extLst>
          </p:cNvPr>
          <p:cNvSpPr/>
          <p:nvPr/>
        </p:nvSpPr>
        <p:spPr>
          <a:xfrm>
            <a:off x="7083302" y="2337225"/>
            <a:ext cx="1007883" cy="889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18" y="0"/>
                </a:moveTo>
                <a:cubicBezTo>
                  <a:pt x="4218" y="41"/>
                  <a:pt x="0" y="4377"/>
                  <a:pt x="0" y="10278"/>
                </a:cubicBezTo>
                <a:lnTo>
                  <a:pt x="0" y="10847"/>
                </a:lnTo>
                <a:cubicBezTo>
                  <a:pt x="0" y="16776"/>
                  <a:pt x="4259" y="21600"/>
                  <a:pt x="9493" y="21600"/>
                </a:cubicBezTo>
                <a:cubicBezTo>
                  <a:pt x="9512" y="21600"/>
                  <a:pt x="9531" y="21598"/>
                  <a:pt x="9550" y="21598"/>
                </a:cubicBezTo>
                <a:lnTo>
                  <a:pt x="9581" y="21598"/>
                </a:lnTo>
                <a:lnTo>
                  <a:pt x="9577" y="21027"/>
                </a:lnTo>
                <a:lnTo>
                  <a:pt x="9577" y="17837"/>
                </a:lnTo>
                <a:lnTo>
                  <a:pt x="9584" y="17837"/>
                </a:lnTo>
                <a:lnTo>
                  <a:pt x="9569" y="16699"/>
                </a:lnTo>
                <a:lnTo>
                  <a:pt x="9533" y="16699"/>
                </a:lnTo>
                <a:cubicBezTo>
                  <a:pt x="9520" y="16699"/>
                  <a:pt x="9506" y="16701"/>
                  <a:pt x="9493" y="16701"/>
                </a:cubicBezTo>
                <a:cubicBezTo>
                  <a:pt x="6644" y="16701"/>
                  <a:pt x="4327" y="14075"/>
                  <a:pt x="4327" y="10847"/>
                </a:cubicBezTo>
                <a:lnTo>
                  <a:pt x="4327" y="10669"/>
                </a:lnTo>
                <a:cubicBezTo>
                  <a:pt x="4365" y="7497"/>
                  <a:pt x="6641" y="4928"/>
                  <a:pt x="9444" y="4899"/>
                </a:cubicBezTo>
                <a:lnTo>
                  <a:pt x="9539" y="4899"/>
                </a:lnTo>
                <a:cubicBezTo>
                  <a:pt x="12226" y="4925"/>
                  <a:pt x="14431" y="7288"/>
                  <a:pt x="14644" y="10278"/>
                </a:cubicBezTo>
                <a:lnTo>
                  <a:pt x="12029" y="10278"/>
                </a:lnTo>
                <a:lnTo>
                  <a:pt x="16815" y="17636"/>
                </a:lnTo>
                <a:lnTo>
                  <a:pt x="21600" y="10278"/>
                </a:lnTo>
                <a:lnTo>
                  <a:pt x="18976" y="10278"/>
                </a:lnTo>
                <a:cubicBezTo>
                  <a:pt x="18756" y="4585"/>
                  <a:pt x="14612" y="27"/>
                  <a:pt x="9539" y="0"/>
                </a:cubicBezTo>
                <a:lnTo>
                  <a:pt x="9503" y="0"/>
                </a:lnTo>
                <a:cubicBezTo>
                  <a:pt x="9500" y="0"/>
                  <a:pt x="9496" y="0"/>
                  <a:pt x="9493" y="0"/>
                </a:cubicBezTo>
                <a:lnTo>
                  <a:pt x="9491" y="0"/>
                </a:lnTo>
                <a:cubicBezTo>
                  <a:pt x="9488" y="0"/>
                  <a:pt x="9485" y="0"/>
                  <a:pt x="9481" y="0"/>
                </a:cubicBezTo>
                <a:lnTo>
                  <a:pt x="9418" y="0"/>
                </a:lnTo>
                <a:close/>
              </a:path>
            </a:pathLst>
          </a:custGeom>
          <a:solidFill>
            <a:srgbClr val="76D6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350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5BD6F4-659D-0845-BADD-77F74E89C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18" y="939846"/>
            <a:ext cx="2892429" cy="3958060"/>
          </a:xfrm>
          <a:prstGeom prst="rect">
            <a:avLst/>
          </a:prstGeom>
        </p:spPr>
      </p:pic>
      <p:pic>
        <p:nvPicPr>
          <p:cNvPr id="5" name="Picture 4" descr="A group of people in a boat on a river&#10;&#10;Description automatically generated">
            <a:extLst>
              <a:ext uri="{FF2B5EF4-FFF2-40B4-BE49-F238E27FC236}">
                <a16:creationId xmlns:a16="http://schemas.microsoft.com/office/drawing/2014/main" id="{56BA4341-D226-CA45-8157-189364CDE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9" y="1050974"/>
            <a:ext cx="5098796" cy="3822902"/>
          </a:xfrm>
          <a:prstGeom prst="rect">
            <a:avLst/>
          </a:prstGeom>
        </p:spPr>
      </p:pic>
      <p:sp>
        <p:nvSpPr>
          <p:cNvPr id="21" name="To add ‘punt’ requires:…">
            <a:extLst>
              <a:ext uri="{FF2B5EF4-FFF2-40B4-BE49-F238E27FC236}">
                <a16:creationId xmlns:a16="http://schemas.microsoft.com/office/drawing/2014/main" id="{597BE3E9-0C56-E24D-9FE9-67FFAEB60B68}"/>
              </a:ext>
            </a:extLst>
          </p:cNvPr>
          <p:cNvSpPr/>
          <p:nvPr/>
        </p:nvSpPr>
        <p:spPr>
          <a:xfrm>
            <a:off x="3037332" y="1508517"/>
            <a:ext cx="3010235" cy="1188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5" y="0"/>
                </a:moveTo>
                <a:cubicBezTo>
                  <a:pt x="293" y="0"/>
                  <a:pt x="0" y="1209"/>
                  <a:pt x="0" y="2702"/>
                </a:cubicBezTo>
                <a:lnTo>
                  <a:pt x="0" y="14160"/>
                </a:lnTo>
                <a:cubicBezTo>
                  <a:pt x="0" y="15654"/>
                  <a:pt x="293" y="16863"/>
                  <a:pt x="655" y="16863"/>
                </a:cubicBezTo>
                <a:lnTo>
                  <a:pt x="18954" y="16863"/>
                </a:lnTo>
                <a:lnTo>
                  <a:pt x="21600" y="21600"/>
                </a:lnTo>
                <a:lnTo>
                  <a:pt x="19633" y="13321"/>
                </a:lnTo>
                <a:lnTo>
                  <a:pt x="19633" y="2702"/>
                </a:lnTo>
                <a:cubicBezTo>
                  <a:pt x="19633" y="1209"/>
                  <a:pt x="19340" y="0"/>
                  <a:pt x="18977" y="0"/>
                </a:cubicBezTo>
                <a:lnTo>
                  <a:pt x="655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75" tIns="66675" rIns="66675" bIns="66675" anchor="ctr"/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rPr sz="1350" dirty="0"/>
              <a:t>To add</a:t>
            </a:r>
            <a:r>
              <a:rPr lang="en-GB" sz="1350" dirty="0"/>
              <a:t> new class </a:t>
            </a:r>
            <a:r>
              <a:rPr sz="1350" dirty="0"/>
              <a:t> ‘punt’ requires:</a:t>
            </a:r>
          </a:p>
          <a:p>
            <a:pPr marL="180473" indent="-180473">
              <a:buSzPct val="100000"/>
              <a:buAutoNum type="arabicPeriod"/>
              <a:defRPr b="1">
                <a:solidFill>
                  <a:srgbClr val="FF2600"/>
                </a:solidFill>
              </a:defRPr>
            </a:pPr>
            <a:r>
              <a:rPr sz="1350" dirty="0"/>
              <a:t>many labelled images of punts</a:t>
            </a:r>
          </a:p>
          <a:p>
            <a:pPr marL="180473" indent="-180473">
              <a:buSzPct val="100000"/>
              <a:buAutoNum type="arabicPeriod"/>
              <a:defRPr b="1">
                <a:solidFill>
                  <a:srgbClr val="FF2600"/>
                </a:solidFill>
              </a:defRPr>
            </a:pPr>
            <a:r>
              <a:rPr sz="1350" dirty="0"/>
              <a:t>retraining system from scratch</a:t>
            </a:r>
            <a:endParaRPr lang="en-GB" sz="1350" dirty="0"/>
          </a:p>
          <a:p>
            <a:pPr>
              <a:buSzPct val="100000"/>
              <a:defRPr b="1">
                <a:solidFill>
                  <a:srgbClr val="FF2600"/>
                </a:solidFill>
              </a:defRPr>
            </a:pPr>
            <a:r>
              <a:rPr sz="1350" dirty="0"/>
              <a:t> </a:t>
            </a:r>
          </a:p>
        </p:txBody>
      </p:sp>
      <p:sp>
        <p:nvSpPr>
          <p:cNvPr id="22" name="deep learning is data inefficient and does not support continual learning">
            <a:extLst>
              <a:ext uri="{FF2B5EF4-FFF2-40B4-BE49-F238E27FC236}">
                <a16:creationId xmlns:a16="http://schemas.microsoft.com/office/drawing/2014/main" id="{895CE8AB-3718-C547-8FF6-A54F1CFC9A07}"/>
              </a:ext>
            </a:extLst>
          </p:cNvPr>
          <p:cNvSpPr/>
          <p:nvPr/>
        </p:nvSpPr>
        <p:spPr>
          <a:xfrm>
            <a:off x="3037332" y="2488778"/>
            <a:ext cx="2870414" cy="1188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2" y="0"/>
                </a:moveTo>
                <a:lnTo>
                  <a:pt x="9679" y="7261"/>
                </a:lnTo>
                <a:lnTo>
                  <a:pt x="721" y="7261"/>
                </a:lnTo>
                <a:cubicBezTo>
                  <a:pt x="322" y="7261"/>
                  <a:pt x="0" y="8470"/>
                  <a:pt x="0" y="9964"/>
                </a:cubicBezTo>
                <a:lnTo>
                  <a:pt x="0" y="18898"/>
                </a:lnTo>
                <a:cubicBezTo>
                  <a:pt x="0" y="20391"/>
                  <a:pt x="322" y="21600"/>
                  <a:pt x="721" y="21600"/>
                </a:cubicBezTo>
                <a:lnTo>
                  <a:pt x="20879" y="21600"/>
                </a:lnTo>
                <a:cubicBezTo>
                  <a:pt x="21278" y="21600"/>
                  <a:pt x="21600" y="20391"/>
                  <a:pt x="21600" y="18898"/>
                </a:cubicBezTo>
                <a:lnTo>
                  <a:pt x="21600" y="9964"/>
                </a:lnTo>
                <a:cubicBezTo>
                  <a:pt x="21600" y="8470"/>
                  <a:pt x="21278" y="7261"/>
                  <a:pt x="20879" y="7261"/>
                </a:cubicBezTo>
                <a:lnTo>
                  <a:pt x="10763" y="7261"/>
                </a:lnTo>
                <a:lnTo>
                  <a:pt x="10222" y="0"/>
                </a:lnTo>
                <a:close/>
              </a:path>
            </a:pathLst>
          </a:custGeom>
          <a:solidFill>
            <a:schemeClr val="accent3">
              <a:lumOff val="44000"/>
            </a:schemeClr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6675" tIns="66675" rIns="66675" bIns="66675" anchor="ctr"/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endParaRPr lang="en-GB" sz="1350" dirty="0"/>
          </a:p>
          <a:p>
            <a:endParaRPr lang="en-GB" sz="1350" dirty="0"/>
          </a:p>
          <a:p>
            <a:r>
              <a:rPr sz="1350" dirty="0"/>
              <a:t>deep learning is data inefficient and does not support continual learning</a:t>
            </a:r>
          </a:p>
        </p:txBody>
      </p:sp>
    </p:spTree>
    <p:extLst>
      <p:ext uri="{BB962C8B-B14F-4D97-AF65-F5344CB8AC3E}">
        <p14:creationId xmlns:p14="http://schemas.microsoft.com/office/powerpoint/2010/main" val="328999735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 advAuto="0"/>
      <p:bldP spid="2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hat are the Limitations of Deep Learning?"/>
          <p:cNvSpPr txBox="1"/>
          <p:nvPr/>
        </p:nvSpPr>
        <p:spPr>
          <a:xfrm>
            <a:off x="2014911" y="230452"/>
            <a:ext cx="4576635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600"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rPr sz="1950"/>
              <a:t>What are the Limitations of Deep Learning?</a:t>
            </a:r>
          </a:p>
        </p:txBody>
      </p:sp>
      <p:sp>
        <p:nvSpPr>
          <p:cNvPr id="181" name="Uncertainties poorly calibrated: often confidently wrong…"/>
          <p:cNvSpPr txBox="1">
            <a:spLocks noGrp="1"/>
          </p:cNvSpPr>
          <p:nvPr>
            <p:ph type="body" idx="1"/>
          </p:nvPr>
        </p:nvSpPr>
        <p:spPr>
          <a:xfrm>
            <a:off x="628650" y="1074613"/>
            <a:ext cx="8095098" cy="3272545"/>
          </a:xfrm>
          <a:prstGeom prst="rect">
            <a:avLst/>
          </a:prstGeom>
        </p:spPr>
        <p:txBody>
          <a:bodyPr vert="horz" lIns="38100" tIns="38100" rIns="38100" bIns="38100" rtlCol="0">
            <a:normAutofit lnSpcReduction="10000"/>
          </a:bodyPr>
          <a:lstStyle/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rgbClr val="0000FF"/>
                </a:solidFill>
              </a:rPr>
              <a:t>Uncertainties poorly calibrated:</a:t>
            </a:r>
            <a:r>
              <a:rPr b="0" dirty="0">
                <a:solidFill>
                  <a:srgbClr val="0000FF"/>
                </a:solidFill>
              </a:rPr>
              <a:t> often confidently wrong</a:t>
            </a:r>
          </a:p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b="0" dirty="0">
              <a:solidFill>
                <a:srgbClr val="0000FF"/>
              </a:solidFill>
            </a:endParaRPr>
          </a:p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rgbClr val="0000FF"/>
                </a:solidFill>
              </a:rPr>
              <a:t>Fragile: </a:t>
            </a:r>
            <a:r>
              <a:rPr lang="en-GB" b="0" dirty="0">
                <a:solidFill>
                  <a:srgbClr val="0000FF"/>
                </a:solidFill>
              </a:rPr>
              <a:t>perform poorly when test conditions do not match training conditions e.g. </a:t>
            </a:r>
            <a:r>
              <a:rPr b="0" dirty="0">
                <a:solidFill>
                  <a:srgbClr val="0000FF"/>
                </a:solidFill>
              </a:rPr>
              <a:t>adversarial examples</a:t>
            </a:r>
          </a:p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b="0" dirty="0">
              <a:solidFill>
                <a:srgbClr val="0000FF"/>
              </a:solidFill>
            </a:endParaRPr>
          </a:p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rgbClr val="0000FF"/>
                </a:solidFill>
              </a:rPr>
              <a:t>Continual learning unsupported</a:t>
            </a:r>
            <a:r>
              <a:rPr b="0" dirty="0">
                <a:solidFill>
                  <a:srgbClr val="0000FF"/>
                </a:solidFill>
              </a:rPr>
              <a:t>: </a:t>
            </a:r>
            <a:r>
              <a:rPr lang="en-GB" b="0" dirty="0">
                <a:solidFill>
                  <a:srgbClr val="0000FF"/>
                </a:solidFill>
              </a:rPr>
              <a:t>retrain from scratch or </a:t>
            </a:r>
            <a:r>
              <a:rPr b="0" dirty="0">
                <a:solidFill>
                  <a:srgbClr val="0000FF"/>
                </a:solidFill>
              </a:rPr>
              <a:t>catastrophically forget</a:t>
            </a:r>
          </a:p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 b="0" dirty="0">
              <a:solidFill>
                <a:srgbClr val="0000FF"/>
              </a:solidFill>
            </a:endParaRPr>
          </a:p>
          <a:p>
            <a:pPr marL="287655" marR="30479" indent="-257175">
              <a:spcBef>
                <a:spcPts val="525"/>
              </a:spcBef>
              <a:buFontTx/>
              <a:defRPr sz="2400" b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solidFill>
                  <a:srgbClr val="0000FF"/>
                </a:solidFill>
              </a:rPr>
              <a:t>Small-data: </a:t>
            </a:r>
            <a:r>
              <a:rPr b="0" dirty="0">
                <a:solidFill>
                  <a:srgbClr val="0000FF"/>
                </a:solidFill>
              </a:rPr>
              <a:t>cannot handle small data (few-shot</a:t>
            </a:r>
            <a:r>
              <a:rPr lang="en-GB" b="0" dirty="0">
                <a:solidFill>
                  <a:srgbClr val="0000FF"/>
                </a:solidFill>
              </a:rPr>
              <a:t> </a:t>
            </a:r>
            <a:r>
              <a:rPr b="0" dirty="0">
                <a:solidFill>
                  <a:srgbClr val="0000FF"/>
                </a:solidFill>
              </a:rPr>
              <a:t>learning)</a:t>
            </a:r>
          </a:p>
        </p:txBody>
      </p:sp>
      <p:sp>
        <p:nvSpPr>
          <p:cNvPr id="182" name="These limitations are critical in applications such as healthcare, autonomous systems, environmental science, personalisation, resource allocation etc."/>
          <p:cNvSpPr txBox="1"/>
          <p:nvPr/>
        </p:nvSpPr>
        <p:spPr>
          <a:xfrm>
            <a:off x="462105" y="4428729"/>
            <a:ext cx="80950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rIns="34289">
            <a:spAutoFit/>
          </a:bodyPr>
          <a:lstStyle>
            <a:lvl1pPr algn="ctr">
              <a:defRPr sz="2400">
                <a:solidFill>
                  <a:srgbClr val="FF2600"/>
                </a:solidFill>
              </a:defRPr>
            </a:lvl1pPr>
          </a:lstStyle>
          <a:p>
            <a:r>
              <a:rPr sz="1800" dirty="0"/>
              <a:t>These limitations are critical in applications such as healthcare, autonomous systems, </a:t>
            </a:r>
            <a:endParaRPr lang="en-GB" sz="1800" dirty="0"/>
          </a:p>
          <a:p>
            <a:r>
              <a:rPr sz="1800" dirty="0"/>
              <a:t>environmental science, </a:t>
            </a:r>
            <a:r>
              <a:rPr sz="1800" dirty="0" err="1"/>
              <a:t>personalisation</a:t>
            </a:r>
            <a:r>
              <a:rPr sz="1800" dirty="0"/>
              <a:t>, resource allocation etc.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10D0E7-BE9A-A740-8BD6-26EE2826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9059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Four Key Problems with the Deep Learning Toolkit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90901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0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518AA2B-4D9C-40B1-B19A-2EB94C879DED}"/>
              </a:ext>
            </a:extLst>
          </p:cNvPr>
          <p:cNvGraphicFramePr>
            <a:graphicFrameLocks noGrp="1"/>
          </p:cNvGraphicFramePr>
          <p:nvPr/>
        </p:nvGraphicFramePr>
        <p:xfrm>
          <a:off x="1849456" y="439624"/>
          <a:ext cx="5640059" cy="3758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514">
                  <a:extLst>
                    <a:ext uri="{9D8B030D-6E8A-4147-A177-3AD203B41FA5}">
                      <a16:colId xmlns:a16="http://schemas.microsoft.com/office/drawing/2014/main" val="1460485015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604022977"/>
                    </a:ext>
                  </a:extLst>
                </a:gridCol>
                <a:gridCol w="969757">
                  <a:extLst>
                    <a:ext uri="{9D8B030D-6E8A-4147-A177-3AD203B41FA5}">
                      <a16:colId xmlns:a16="http://schemas.microsoft.com/office/drawing/2014/main" val="2957486956"/>
                    </a:ext>
                  </a:extLst>
                </a:gridCol>
                <a:gridCol w="886464">
                  <a:extLst>
                    <a:ext uri="{9D8B030D-6E8A-4147-A177-3AD203B41FA5}">
                      <a16:colId xmlns:a16="http://schemas.microsoft.com/office/drawing/2014/main" val="1271219474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948117723"/>
                    </a:ext>
                  </a:extLst>
                </a:gridCol>
              </a:tblGrid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42068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4325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73868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584632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5873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pic>
        <p:nvPicPr>
          <p:cNvPr id="11" name="Picture 10" descr="A picture containing clock, microwave, monitor, object&#10;&#10;Description automatically generated">
            <a:extLst>
              <a:ext uri="{FF2B5EF4-FFF2-40B4-BE49-F238E27FC236}">
                <a16:creationId xmlns:a16="http://schemas.microsoft.com/office/drawing/2014/main" id="{41168003-B1FE-4E91-B8E4-8CCCFF06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40" y="4374941"/>
            <a:ext cx="581651" cy="565363"/>
          </a:xfrm>
          <a:prstGeom prst="rect">
            <a:avLst/>
          </a:prstGeom>
        </p:spPr>
      </p:pic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3" name="Picture 22" descr="A close up of a watch&#10;&#10;Description automatically generated">
            <a:extLst>
              <a:ext uri="{FF2B5EF4-FFF2-40B4-BE49-F238E27FC236}">
                <a16:creationId xmlns:a16="http://schemas.microsoft.com/office/drawing/2014/main" id="{FEDB848E-8455-429F-A0EA-BE7AA8496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99" y="4402608"/>
            <a:ext cx="858707" cy="571899"/>
          </a:xfrm>
          <a:prstGeom prst="rect">
            <a:avLst/>
          </a:prstGeom>
        </p:spPr>
      </p:pic>
      <p:pic>
        <p:nvPicPr>
          <p:cNvPr id="25" name="Picture 24" descr="A picture containing outdoor, tree, meter, parking&#10;&#10;Description automatically generated">
            <a:extLst>
              <a:ext uri="{FF2B5EF4-FFF2-40B4-BE49-F238E27FC236}">
                <a16:creationId xmlns:a16="http://schemas.microsoft.com/office/drawing/2014/main" id="{ECA63B9F-FDC0-4D14-8FB7-5979AE867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94" y="2756555"/>
            <a:ext cx="443812" cy="591751"/>
          </a:xfrm>
          <a:prstGeom prst="rect">
            <a:avLst/>
          </a:prstGeom>
        </p:spPr>
      </p:pic>
      <p:pic>
        <p:nvPicPr>
          <p:cNvPr id="27" name="Picture 26" descr="A double parking meter sitting on the side of a road&#10;&#10;Description automatically generated">
            <a:extLst>
              <a:ext uri="{FF2B5EF4-FFF2-40B4-BE49-F238E27FC236}">
                <a16:creationId xmlns:a16="http://schemas.microsoft.com/office/drawing/2014/main" id="{3302753E-D957-4FF3-AADD-9C8F7D171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3" y="4397955"/>
            <a:ext cx="387083" cy="581204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35" name="Picture 34" descr="A black and blue text&#10;&#10;Description automatically generated">
            <a:extLst>
              <a:ext uri="{FF2B5EF4-FFF2-40B4-BE49-F238E27FC236}">
                <a16:creationId xmlns:a16="http://schemas.microsoft.com/office/drawing/2014/main" id="{2AC457C9-C17C-4543-ADD0-A16CB9D92F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11" y="4329603"/>
            <a:ext cx="400328" cy="5718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42D0026-6A14-426E-B790-8E1A5E8D53C5}"/>
              </a:ext>
            </a:extLst>
          </p:cNvPr>
          <p:cNvSpPr txBox="1"/>
          <p:nvPr/>
        </p:nvSpPr>
        <p:spPr>
          <a:xfrm>
            <a:off x="2076828" y="4414987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Testing Images</a:t>
            </a:r>
          </a:p>
        </p:txBody>
      </p:sp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ED5B3E9C-C1B5-40C6-886D-047EA79DB3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418474" y="844010"/>
            <a:ext cx="307051" cy="314924"/>
          </a:xfrm>
          <a:prstGeom prst="rect">
            <a:avLst/>
          </a:prstGeom>
        </p:spPr>
      </p:pic>
      <p:pic>
        <p:nvPicPr>
          <p:cNvPr id="74" name="Picture 73" descr="A close up of a logo&#10;&#10;Description automatically generated">
            <a:extLst>
              <a:ext uri="{FF2B5EF4-FFF2-40B4-BE49-F238E27FC236}">
                <a16:creationId xmlns:a16="http://schemas.microsoft.com/office/drawing/2014/main" id="{75CBE5B8-E231-4C4A-A65E-4D991C89CD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351787" y="1576257"/>
            <a:ext cx="307051" cy="314924"/>
          </a:xfrm>
          <a:prstGeom prst="rect">
            <a:avLst/>
          </a:prstGeom>
        </p:spPr>
      </p:pic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9A9D3230-081F-49D3-A85C-03BA771AC7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234945" y="2378343"/>
            <a:ext cx="307051" cy="314924"/>
          </a:xfrm>
          <a:prstGeom prst="rect">
            <a:avLst/>
          </a:prstGeom>
        </p:spPr>
      </p:pic>
      <p:pic>
        <p:nvPicPr>
          <p:cNvPr id="94" name="Picture 93" descr="A close up of a logo&#10;&#10;Description automatically generated">
            <a:extLst>
              <a:ext uri="{FF2B5EF4-FFF2-40B4-BE49-F238E27FC236}">
                <a16:creationId xmlns:a16="http://schemas.microsoft.com/office/drawing/2014/main" id="{468820B2-425A-4055-8B0B-2EBD06AB37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141018" y="3045697"/>
            <a:ext cx="307051" cy="3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518AA2B-4D9C-40B1-B19A-2EB94C879DED}"/>
              </a:ext>
            </a:extLst>
          </p:cNvPr>
          <p:cNvGraphicFramePr>
            <a:graphicFrameLocks noGrp="1"/>
          </p:cNvGraphicFramePr>
          <p:nvPr/>
        </p:nvGraphicFramePr>
        <p:xfrm>
          <a:off x="1849456" y="439624"/>
          <a:ext cx="6571146" cy="450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9514">
                  <a:extLst>
                    <a:ext uri="{9D8B030D-6E8A-4147-A177-3AD203B41FA5}">
                      <a16:colId xmlns:a16="http://schemas.microsoft.com/office/drawing/2014/main" val="1460485015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604022977"/>
                    </a:ext>
                  </a:extLst>
                </a:gridCol>
                <a:gridCol w="969757">
                  <a:extLst>
                    <a:ext uri="{9D8B030D-6E8A-4147-A177-3AD203B41FA5}">
                      <a16:colId xmlns:a16="http://schemas.microsoft.com/office/drawing/2014/main" val="2957486956"/>
                    </a:ext>
                  </a:extLst>
                </a:gridCol>
                <a:gridCol w="886464">
                  <a:extLst>
                    <a:ext uri="{9D8B030D-6E8A-4147-A177-3AD203B41FA5}">
                      <a16:colId xmlns:a16="http://schemas.microsoft.com/office/drawing/2014/main" val="1271219474"/>
                    </a:ext>
                  </a:extLst>
                </a:gridCol>
                <a:gridCol w="922162">
                  <a:extLst>
                    <a:ext uri="{9D8B030D-6E8A-4147-A177-3AD203B41FA5}">
                      <a16:colId xmlns:a16="http://schemas.microsoft.com/office/drawing/2014/main" val="1948117723"/>
                    </a:ext>
                  </a:extLst>
                </a:gridCol>
                <a:gridCol w="931087">
                  <a:extLst>
                    <a:ext uri="{9D8B030D-6E8A-4147-A177-3AD203B41FA5}">
                      <a16:colId xmlns:a16="http://schemas.microsoft.com/office/drawing/2014/main" val="3879715860"/>
                    </a:ext>
                  </a:extLst>
                </a:gridCol>
              </a:tblGrid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42068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84325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73868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584632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75135"/>
                  </a:ext>
                </a:extLst>
              </a:tr>
              <a:tr h="75163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58738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7D08DB-F615-408D-A4CF-06329E8FBC3A}"/>
              </a:ext>
            </a:extLst>
          </p:cNvPr>
          <p:cNvSpPr txBox="1"/>
          <p:nvPr/>
        </p:nvSpPr>
        <p:spPr>
          <a:xfrm>
            <a:off x="677583" y="93549"/>
            <a:ext cx="1830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Training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D4A45-CFD4-4547-9C71-0C1D44F00DFC}"/>
              </a:ext>
            </a:extLst>
          </p:cNvPr>
          <p:cNvSpPr txBox="1"/>
          <p:nvPr/>
        </p:nvSpPr>
        <p:spPr>
          <a:xfrm>
            <a:off x="34118" y="585533"/>
            <a:ext cx="97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Stop Watch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B95B2-4AD0-4C00-AAEB-323D23826593}"/>
              </a:ext>
            </a:extLst>
          </p:cNvPr>
          <p:cNvSpPr txBox="1"/>
          <p:nvPr/>
        </p:nvSpPr>
        <p:spPr>
          <a:xfrm>
            <a:off x="29212" y="1428709"/>
            <a:ext cx="107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Clock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99F80-FE43-4A83-A6D0-DA4BF7D36A64}"/>
              </a:ext>
            </a:extLst>
          </p:cNvPr>
          <p:cNvSpPr txBox="1"/>
          <p:nvPr/>
        </p:nvSpPr>
        <p:spPr>
          <a:xfrm>
            <a:off x="29212" y="2224866"/>
            <a:ext cx="108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Digital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965BF-4BDB-46FE-B3F6-0F0304CC20AE}"/>
              </a:ext>
            </a:extLst>
          </p:cNvPr>
          <p:cNvSpPr txBox="1"/>
          <p:nvPr/>
        </p:nvSpPr>
        <p:spPr>
          <a:xfrm>
            <a:off x="29212" y="2871454"/>
            <a:ext cx="1140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Parking 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9A33A-978F-41AC-A233-6AD4C4A30384}"/>
              </a:ext>
            </a:extLst>
          </p:cNvPr>
          <p:cNvSpPr txBox="1"/>
          <p:nvPr/>
        </p:nvSpPr>
        <p:spPr>
          <a:xfrm>
            <a:off x="29212" y="3732531"/>
            <a:ext cx="694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Sundial</a:t>
            </a:r>
          </a:p>
        </p:txBody>
      </p:sp>
      <p:pic>
        <p:nvPicPr>
          <p:cNvPr id="11" name="Picture 10" descr="A picture containing clock, microwave, monitor, object&#10;&#10;Description automatically generated">
            <a:extLst>
              <a:ext uri="{FF2B5EF4-FFF2-40B4-BE49-F238E27FC236}">
                <a16:creationId xmlns:a16="http://schemas.microsoft.com/office/drawing/2014/main" id="{41168003-B1FE-4E91-B8E4-8CCCFF068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40" y="4374941"/>
            <a:ext cx="581651" cy="565363"/>
          </a:xfrm>
          <a:prstGeom prst="rect">
            <a:avLst/>
          </a:prstGeom>
        </p:spPr>
      </p:pic>
      <p:pic>
        <p:nvPicPr>
          <p:cNvPr id="19" name="Picture 18" descr="A watch on a table&#10;&#10;Description automatically generated">
            <a:extLst>
              <a:ext uri="{FF2B5EF4-FFF2-40B4-BE49-F238E27FC236}">
                <a16:creationId xmlns:a16="http://schemas.microsoft.com/office/drawing/2014/main" id="{EC095BA1-6BC2-496F-9AC5-8C4EF0B27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75" y="2036699"/>
            <a:ext cx="361349" cy="588516"/>
          </a:xfrm>
          <a:prstGeom prst="rect">
            <a:avLst/>
          </a:prstGeom>
        </p:spPr>
      </p:pic>
      <p:pic>
        <p:nvPicPr>
          <p:cNvPr id="21" name="Picture 20" descr="A picture containing watch, object&#10;&#10;Description automatically generated">
            <a:extLst>
              <a:ext uri="{FF2B5EF4-FFF2-40B4-BE49-F238E27FC236}">
                <a16:creationId xmlns:a16="http://schemas.microsoft.com/office/drawing/2014/main" id="{6985369C-ED7A-44D4-8F25-2ABC951C6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72" y="2046898"/>
            <a:ext cx="914827" cy="565363"/>
          </a:xfrm>
          <a:prstGeom prst="rect">
            <a:avLst/>
          </a:prstGeom>
        </p:spPr>
      </p:pic>
      <p:pic>
        <p:nvPicPr>
          <p:cNvPr id="23" name="Picture 22" descr="A close up of a watch&#10;&#10;Description automatically generated">
            <a:extLst>
              <a:ext uri="{FF2B5EF4-FFF2-40B4-BE49-F238E27FC236}">
                <a16:creationId xmlns:a16="http://schemas.microsoft.com/office/drawing/2014/main" id="{FEDB848E-8455-429F-A0EA-BE7AA8496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99" y="4402608"/>
            <a:ext cx="858707" cy="571899"/>
          </a:xfrm>
          <a:prstGeom prst="rect">
            <a:avLst/>
          </a:prstGeom>
        </p:spPr>
      </p:pic>
      <p:pic>
        <p:nvPicPr>
          <p:cNvPr id="25" name="Picture 24" descr="A picture containing outdoor, tree, meter, parking&#10;&#10;Description automatically generated">
            <a:extLst>
              <a:ext uri="{FF2B5EF4-FFF2-40B4-BE49-F238E27FC236}">
                <a16:creationId xmlns:a16="http://schemas.microsoft.com/office/drawing/2014/main" id="{ECA63B9F-FDC0-4D14-8FB7-5979AE867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94" y="2756555"/>
            <a:ext cx="443812" cy="591751"/>
          </a:xfrm>
          <a:prstGeom prst="rect">
            <a:avLst/>
          </a:prstGeom>
        </p:spPr>
      </p:pic>
      <p:pic>
        <p:nvPicPr>
          <p:cNvPr id="27" name="Picture 26" descr="A double parking meter sitting on the side of a road&#10;&#10;Description automatically generated">
            <a:extLst>
              <a:ext uri="{FF2B5EF4-FFF2-40B4-BE49-F238E27FC236}">
                <a16:creationId xmlns:a16="http://schemas.microsoft.com/office/drawing/2014/main" id="{3302753E-D957-4FF3-AADD-9C8F7D171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3" y="4397955"/>
            <a:ext cx="387083" cy="581204"/>
          </a:xfrm>
          <a:prstGeom prst="rect">
            <a:avLst/>
          </a:prstGeom>
        </p:spPr>
      </p:pic>
      <p:pic>
        <p:nvPicPr>
          <p:cNvPr id="29" name="Picture 28" descr="A black sign with white text&#10;&#10;Description automatically generated">
            <a:extLst>
              <a:ext uri="{FF2B5EF4-FFF2-40B4-BE49-F238E27FC236}">
                <a16:creationId xmlns:a16="http://schemas.microsoft.com/office/drawing/2014/main" id="{743B15C7-65CF-4254-9E08-21A542BBD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85" y="2772104"/>
            <a:ext cx="831239" cy="588517"/>
          </a:xfrm>
          <a:prstGeom prst="rect">
            <a:avLst/>
          </a:prstGeom>
        </p:spPr>
      </p:pic>
      <p:pic>
        <p:nvPicPr>
          <p:cNvPr id="31" name="Picture 30" descr="A clock on a table&#10;&#10;Description automatically generated">
            <a:extLst>
              <a:ext uri="{FF2B5EF4-FFF2-40B4-BE49-F238E27FC236}">
                <a16:creationId xmlns:a16="http://schemas.microsoft.com/office/drawing/2014/main" id="{4BAAC513-F2DA-4612-B05F-391994603B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0" y="551952"/>
            <a:ext cx="541420" cy="541420"/>
          </a:xfrm>
          <a:prstGeom prst="rect">
            <a:avLst/>
          </a:prstGeom>
        </p:spPr>
      </p:pic>
      <p:pic>
        <p:nvPicPr>
          <p:cNvPr id="33" name="Picture 32" descr="A hand holding a clock&#10;&#10;Description automatically generated">
            <a:extLst>
              <a:ext uri="{FF2B5EF4-FFF2-40B4-BE49-F238E27FC236}">
                <a16:creationId xmlns:a16="http://schemas.microsoft.com/office/drawing/2014/main" id="{FA21427E-737A-4802-95A0-23A7EBBE4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39" y="543847"/>
            <a:ext cx="373685" cy="554923"/>
          </a:xfrm>
          <a:prstGeom prst="rect">
            <a:avLst/>
          </a:prstGeom>
        </p:spPr>
      </p:pic>
      <p:pic>
        <p:nvPicPr>
          <p:cNvPr id="35" name="Picture 34" descr="A black and blue text&#10;&#10;Description automatically generated">
            <a:extLst>
              <a:ext uri="{FF2B5EF4-FFF2-40B4-BE49-F238E27FC236}">
                <a16:creationId xmlns:a16="http://schemas.microsoft.com/office/drawing/2014/main" id="{2AC457C9-C17C-4543-ADD0-A16CB9D92F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11" y="4329603"/>
            <a:ext cx="400328" cy="57189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42D0026-6A14-426E-B790-8E1A5E8D53C5}"/>
              </a:ext>
            </a:extLst>
          </p:cNvPr>
          <p:cNvSpPr txBox="1"/>
          <p:nvPr/>
        </p:nvSpPr>
        <p:spPr>
          <a:xfrm>
            <a:off x="2076828" y="4414987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Testing Images</a:t>
            </a:r>
          </a:p>
        </p:txBody>
      </p:sp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145C92BC-1230-45D0-8DF8-63CB7484C6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9" y="1306574"/>
            <a:ext cx="566027" cy="566027"/>
          </a:xfrm>
          <a:prstGeom prst="rect">
            <a:avLst/>
          </a:prstGeom>
        </p:spPr>
      </p:pic>
      <p:pic>
        <p:nvPicPr>
          <p:cNvPr id="49" name="Picture 48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CF8B480-2BD1-483C-B0E8-9271A5B15F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6" y="1320713"/>
            <a:ext cx="846448" cy="551884"/>
          </a:xfrm>
          <a:prstGeom prst="rect">
            <a:avLst/>
          </a:prstGeom>
        </p:spPr>
      </p:pic>
      <p:pic>
        <p:nvPicPr>
          <p:cNvPr id="51" name="Picture 50" descr="A close up of a sign&#10;&#10;Description automatically generated">
            <a:extLst>
              <a:ext uri="{FF2B5EF4-FFF2-40B4-BE49-F238E27FC236}">
                <a16:creationId xmlns:a16="http://schemas.microsoft.com/office/drawing/2014/main" id="{6665C182-7971-4A3B-A0E2-9328E88BBA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63" y="1314701"/>
            <a:ext cx="843861" cy="551885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227D3D1-6C74-4838-9E00-ABE11FCDFC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65" y="3496905"/>
            <a:ext cx="783255" cy="567860"/>
          </a:xfrm>
          <a:prstGeom prst="rect">
            <a:avLst/>
          </a:prstGeom>
        </p:spPr>
      </p:pic>
      <p:pic>
        <p:nvPicPr>
          <p:cNvPr id="12" name="Picture 11" descr="An old stone building&#10;&#10;Description automatically generated">
            <a:extLst>
              <a:ext uri="{FF2B5EF4-FFF2-40B4-BE49-F238E27FC236}">
                <a16:creationId xmlns:a16="http://schemas.microsoft.com/office/drawing/2014/main" id="{7C8A0287-3688-4CA9-B409-C6304BE39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23" y="4366437"/>
            <a:ext cx="873727" cy="581903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ED5B3E9C-C1B5-40C6-886D-047EA79DB3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418474" y="844010"/>
            <a:ext cx="307051" cy="314924"/>
          </a:xfrm>
          <a:prstGeom prst="rect">
            <a:avLst/>
          </a:prstGeom>
        </p:spPr>
      </p:pic>
      <p:pic>
        <p:nvPicPr>
          <p:cNvPr id="74" name="Picture 73" descr="A close up of a logo&#10;&#10;Description automatically generated">
            <a:extLst>
              <a:ext uri="{FF2B5EF4-FFF2-40B4-BE49-F238E27FC236}">
                <a16:creationId xmlns:a16="http://schemas.microsoft.com/office/drawing/2014/main" id="{75CBE5B8-E231-4C4A-A65E-4D991C89CD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351787" y="1576257"/>
            <a:ext cx="307051" cy="314924"/>
          </a:xfrm>
          <a:prstGeom prst="rect">
            <a:avLst/>
          </a:prstGeom>
        </p:spPr>
      </p:pic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9A9D3230-081F-49D3-A85C-03BA771AC7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234945" y="2378343"/>
            <a:ext cx="307051" cy="314924"/>
          </a:xfrm>
          <a:prstGeom prst="rect">
            <a:avLst/>
          </a:prstGeom>
        </p:spPr>
      </p:pic>
      <p:pic>
        <p:nvPicPr>
          <p:cNvPr id="94" name="Picture 93" descr="A close up of a logo&#10;&#10;Description automatically generated">
            <a:extLst>
              <a:ext uri="{FF2B5EF4-FFF2-40B4-BE49-F238E27FC236}">
                <a16:creationId xmlns:a16="http://schemas.microsoft.com/office/drawing/2014/main" id="{468820B2-425A-4055-8B0B-2EBD06AB37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141018" y="3045697"/>
            <a:ext cx="307051" cy="314924"/>
          </a:xfrm>
          <a:prstGeom prst="rect">
            <a:avLst/>
          </a:prstGeom>
        </p:spPr>
      </p:pic>
      <p:pic>
        <p:nvPicPr>
          <p:cNvPr id="95" name="Picture 94" descr="A close up of a logo&#10;&#10;Description automatically generated">
            <a:extLst>
              <a:ext uri="{FF2B5EF4-FFF2-40B4-BE49-F238E27FC236}">
                <a16:creationId xmlns:a16="http://schemas.microsoft.com/office/drawing/2014/main" id="{4044A36D-0267-40C3-BF90-4870EB4CD0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05567" y="3846399"/>
            <a:ext cx="307051" cy="31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7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CEC7-DAF4-478E-B3FF-664CD66C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08" y="117578"/>
            <a:ext cx="8724899" cy="4238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Leveraging related data sets: multi-task learning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3AED4A-4F95-FA43-987E-6CEA1806B7C9}"/>
              </a:ext>
            </a:extLst>
          </p:cNvPr>
          <p:cNvGrpSpPr>
            <a:grpSpLocks noChangeAspect="1"/>
          </p:cNvGrpSpPr>
          <p:nvPr/>
        </p:nvGrpSpPr>
        <p:grpSpPr>
          <a:xfrm>
            <a:off x="6990924" y="1457393"/>
            <a:ext cx="1502740" cy="2228714"/>
            <a:chOff x="1209299" y="543847"/>
            <a:chExt cx="2374025" cy="3520918"/>
          </a:xfrm>
        </p:grpSpPr>
        <p:pic>
          <p:nvPicPr>
            <p:cNvPr id="23" name="Picture 22" descr="A watch on a table&#10;&#10;Description automatically generated">
              <a:extLst>
                <a:ext uri="{FF2B5EF4-FFF2-40B4-BE49-F238E27FC236}">
                  <a16:creationId xmlns:a16="http://schemas.microsoft.com/office/drawing/2014/main" id="{787552FB-A9A4-A64E-85A8-B9CBD3F71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1975" y="2036699"/>
              <a:ext cx="361349" cy="588516"/>
            </a:xfrm>
            <a:prstGeom prst="rect">
              <a:avLst/>
            </a:prstGeom>
          </p:spPr>
        </p:pic>
        <p:pic>
          <p:nvPicPr>
            <p:cNvPr id="24" name="Picture 23" descr="A picture containing watch, object&#10;&#10;Description automatically generated">
              <a:extLst>
                <a:ext uri="{FF2B5EF4-FFF2-40B4-BE49-F238E27FC236}">
                  <a16:creationId xmlns:a16="http://schemas.microsoft.com/office/drawing/2014/main" id="{2BB5BA0B-DC42-834B-BC23-DF1BC98D4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272" y="2046898"/>
              <a:ext cx="914827" cy="565363"/>
            </a:xfrm>
            <a:prstGeom prst="rect">
              <a:avLst/>
            </a:prstGeom>
          </p:spPr>
        </p:pic>
        <p:pic>
          <p:nvPicPr>
            <p:cNvPr id="26" name="Picture 25" descr="A picture containing outdoor, tree, meter, parking&#10;&#10;Description automatically generated">
              <a:extLst>
                <a:ext uri="{FF2B5EF4-FFF2-40B4-BE49-F238E27FC236}">
                  <a16:creationId xmlns:a16="http://schemas.microsoft.com/office/drawing/2014/main" id="{1736B039-05E7-F045-95E7-9D7B7AA28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94" y="2756555"/>
              <a:ext cx="443812" cy="591751"/>
            </a:xfrm>
            <a:prstGeom prst="rect">
              <a:avLst/>
            </a:prstGeom>
          </p:spPr>
        </p:pic>
        <p:pic>
          <p:nvPicPr>
            <p:cNvPr id="28" name="Picture 27" descr="A black sign with white text&#10;&#10;Description automatically generated">
              <a:extLst>
                <a:ext uri="{FF2B5EF4-FFF2-40B4-BE49-F238E27FC236}">
                  <a16:creationId xmlns:a16="http://schemas.microsoft.com/office/drawing/2014/main" id="{2BB5945F-DB7E-EF43-B7C7-82ACE11D6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085" y="2772104"/>
              <a:ext cx="831239" cy="588517"/>
            </a:xfrm>
            <a:prstGeom prst="rect">
              <a:avLst/>
            </a:prstGeom>
          </p:spPr>
        </p:pic>
        <p:pic>
          <p:nvPicPr>
            <p:cNvPr id="29" name="Picture 28" descr="A clock on a table&#10;&#10;Description automatically generated">
              <a:extLst>
                <a:ext uri="{FF2B5EF4-FFF2-40B4-BE49-F238E27FC236}">
                  <a16:creationId xmlns:a16="http://schemas.microsoft.com/office/drawing/2014/main" id="{4D8AFC80-0D69-654A-B46A-2439BF97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740" y="551952"/>
              <a:ext cx="541420" cy="541420"/>
            </a:xfrm>
            <a:prstGeom prst="rect">
              <a:avLst/>
            </a:prstGeom>
          </p:spPr>
        </p:pic>
        <p:pic>
          <p:nvPicPr>
            <p:cNvPr id="30" name="Picture 29" descr="A hand holding a clock&#10;&#10;Description automatically generated">
              <a:extLst>
                <a:ext uri="{FF2B5EF4-FFF2-40B4-BE49-F238E27FC236}">
                  <a16:creationId xmlns:a16="http://schemas.microsoft.com/office/drawing/2014/main" id="{AF18CDAF-900B-6D4F-91D7-43DC123C9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9" y="543847"/>
              <a:ext cx="373685" cy="554923"/>
            </a:xfrm>
            <a:prstGeom prst="rect">
              <a:avLst/>
            </a:prstGeom>
          </p:spPr>
        </p:pic>
        <p:pic>
          <p:nvPicPr>
            <p:cNvPr id="33" name="Picture 32" descr="A close up of a sign&#10;&#10;Description automatically generated">
              <a:extLst>
                <a:ext uri="{FF2B5EF4-FFF2-40B4-BE49-F238E27FC236}">
                  <a16:creationId xmlns:a16="http://schemas.microsoft.com/office/drawing/2014/main" id="{2E13F973-14E0-D149-B382-4D600C15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299" y="1306574"/>
              <a:ext cx="566027" cy="566027"/>
            </a:xfrm>
            <a:prstGeom prst="rect">
              <a:avLst/>
            </a:prstGeom>
          </p:spPr>
        </p:pic>
        <p:pic>
          <p:nvPicPr>
            <p:cNvPr id="34" name="Picture 33" descr="A picture containing indoor, floor&#10;&#10;Description automatically generated">
              <a:extLst>
                <a:ext uri="{FF2B5EF4-FFF2-40B4-BE49-F238E27FC236}">
                  <a16:creationId xmlns:a16="http://schemas.microsoft.com/office/drawing/2014/main" id="{604F71FA-A4F9-344D-BE44-8981ECF4F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236" y="1320713"/>
              <a:ext cx="846448" cy="551884"/>
            </a:xfrm>
            <a:prstGeom prst="rect">
              <a:avLst/>
            </a:prstGeom>
          </p:spPr>
        </p:pic>
        <p:pic>
          <p:nvPicPr>
            <p:cNvPr id="35" name="Picture 34" descr="A close up of a sign&#10;&#10;Description automatically generated">
              <a:extLst>
                <a:ext uri="{FF2B5EF4-FFF2-40B4-BE49-F238E27FC236}">
                  <a16:creationId xmlns:a16="http://schemas.microsoft.com/office/drawing/2014/main" id="{6DD44B6A-5297-334E-B2BA-259B7BA3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463" y="1314701"/>
              <a:ext cx="843861" cy="551885"/>
            </a:xfrm>
            <a:prstGeom prst="rect">
              <a:avLst/>
            </a:prstGeom>
          </p:spPr>
        </p:pic>
        <p:pic>
          <p:nvPicPr>
            <p:cNvPr id="37" name="Picture 36" descr="A close up of a logo&#10;&#10;Description automatically generated">
              <a:extLst>
                <a:ext uri="{FF2B5EF4-FFF2-40B4-BE49-F238E27FC236}">
                  <a16:creationId xmlns:a16="http://schemas.microsoft.com/office/drawing/2014/main" id="{AB9D5F41-C91E-8C4E-A9D8-23C2580F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765" y="3496905"/>
              <a:ext cx="783255" cy="56786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A23E15-843F-5A46-8CAA-30E8620411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1" y="1055194"/>
            <a:ext cx="1379862" cy="1401326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C4A3BC3-DF94-D443-81B2-9F4C0772EF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21" y="2679223"/>
            <a:ext cx="1395220" cy="1401326"/>
          </a:xfrm>
          <a:prstGeom prst="rect">
            <a:avLst/>
          </a:prstGeom>
        </p:spPr>
      </p:pic>
      <p:pic>
        <p:nvPicPr>
          <p:cNvPr id="13" name="Picture 12" descr="A bunch of different types of food&#10;&#10;Description automatically generated">
            <a:extLst>
              <a:ext uri="{FF2B5EF4-FFF2-40B4-BE49-F238E27FC236}">
                <a16:creationId xmlns:a16="http://schemas.microsoft.com/office/drawing/2014/main" id="{54EC4F9D-28D6-9647-94A6-7A766E936E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22" y="1055194"/>
            <a:ext cx="1379862" cy="1361504"/>
          </a:xfrm>
          <a:prstGeom prst="rect">
            <a:avLst/>
          </a:prstGeom>
        </p:spPr>
      </p:pic>
      <p:pic>
        <p:nvPicPr>
          <p:cNvPr id="15" name="Picture 14" descr="A picture containing colorful, photo&#10;&#10;Description automatically generated">
            <a:extLst>
              <a:ext uri="{FF2B5EF4-FFF2-40B4-BE49-F238E27FC236}">
                <a16:creationId xmlns:a16="http://schemas.microsoft.com/office/drawing/2014/main" id="{90E4CA84-C6E6-F34F-A041-7310A2B028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00" y="2671467"/>
            <a:ext cx="1413705" cy="1416839"/>
          </a:xfrm>
          <a:prstGeom prst="rect">
            <a:avLst/>
          </a:prstGeom>
        </p:spPr>
      </p:pic>
      <p:pic>
        <p:nvPicPr>
          <p:cNvPr id="17" name="Picture 16" descr="A picture containing photo, different, sky, animal&#10;&#10;Description automatically generated">
            <a:extLst>
              <a:ext uri="{FF2B5EF4-FFF2-40B4-BE49-F238E27FC236}">
                <a16:creationId xmlns:a16="http://schemas.microsoft.com/office/drawing/2014/main" id="{07599EAD-F504-4B45-838D-57075193467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58" y="1065381"/>
            <a:ext cx="1379862" cy="1401374"/>
          </a:xfrm>
          <a:prstGeom prst="rect">
            <a:avLst/>
          </a:prstGeom>
        </p:spPr>
      </p:pic>
      <p:pic>
        <p:nvPicPr>
          <p:cNvPr id="19" name="Picture 18" descr="A picture containing photo, different, various, sky&#10;&#10;Description automatically generated">
            <a:extLst>
              <a:ext uri="{FF2B5EF4-FFF2-40B4-BE49-F238E27FC236}">
                <a16:creationId xmlns:a16="http://schemas.microsoft.com/office/drawing/2014/main" id="{84DFC817-249B-1E4D-B203-6C3B6BF637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58" y="2671467"/>
            <a:ext cx="1413705" cy="14262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DA06C0-8CBF-FA4B-8FD8-09EC62133F33}"/>
              </a:ext>
            </a:extLst>
          </p:cNvPr>
          <p:cNvSpPr txBox="1"/>
          <p:nvPr/>
        </p:nvSpPr>
        <p:spPr>
          <a:xfrm>
            <a:off x="1456660" y="4412115"/>
            <a:ext cx="225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many data sets / tasks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0EEAA4-6838-634B-A87E-089670FE4F37}"/>
              </a:ext>
            </a:extLst>
          </p:cNvPr>
          <p:cNvSpPr txBox="1"/>
          <p:nvPr/>
        </p:nvSpPr>
        <p:spPr>
          <a:xfrm>
            <a:off x="6483003" y="4157860"/>
            <a:ext cx="2408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few-shot dataset</a:t>
            </a:r>
          </a:p>
          <a:p>
            <a:pPr algn="ctr"/>
            <a:r>
              <a:rPr lang="en-US" dirty="0"/>
              <a:t>contains new classes; </a:t>
            </a:r>
          </a:p>
          <a:p>
            <a:pPr algn="ctr"/>
            <a:r>
              <a:rPr lang="en-US" dirty="0"/>
              <a:t>potentially new domain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0E87DA0F-109C-F740-8700-65CA2597BFDD}"/>
              </a:ext>
            </a:extLst>
          </p:cNvPr>
          <p:cNvSpPr/>
          <p:nvPr/>
        </p:nvSpPr>
        <p:spPr>
          <a:xfrm>
            <a:off x="5414680" y="2294677"/>
            <a:ext cx="887556" cy="563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EEE8D9-5A2B-BF4E-804D-7F8ACE4DAF1D}"/>
              </a:ext>
            </a:extLst>
          </p:cNvPr>
          <p:cNvSpPr txBox="1"/>
          <p:nvPr/>
        </p:nvSpPr>
        <p:spPr>
          <a:xfrm>
            <a:off x="5126282" y="835765"/>
            <a:ext cx="171617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Transfer</a:t>
            </a:r>
          </a:p>
          <a:p>
            <a:pPr algn="ctr"/>
            <a:endParaRPr lang="en-US" sz="400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1. features</a:t>
            </a:r>
          </a:p>
          <a:p>
            <a:r>
              <a:rPr lang="en-US" dirty="0">
                <a:solidFill>
                  <a:srgbClr val="00B050"/>
                </a:solidFill>
              </a:rPr>
              <a:t>2. how to adapt </a:t>
            </a:r>
          </a:p>
          <a:p>
            <a:r>
              <a:rPr lang="en-US" dirty="0">
                <a:solidFill>
                  <a:srgbClr val="00B050"/>
                </a:solidFill>
              </a:rPr>
              <a:t>to new tasks</a:t>
            </a:r>
          </a:p>
        </p:txBody>
      </p:sp>
    </p:spTree>
    <p:extLst>
      <p:ext uri="{BB962C8B-B14F-4D97-AF65-F5344CB8AC3E}">
        <p14:creationId xmlns:p14="http://schemas.microsoft.com/office/powerpoint/2010/main" val="15452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13338</TotalTime>
  <Words>1438</Words>
  <Application>Microsoft Macintosh PowerPoint</Application>
  <PresentationFormat>On-screen Show (16:9)</PresentationFormat>
  <Paragraphs>546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Avenir Next</vt:lpstr>
      <vt:lpstr>Calibri</vt:lpstr>
      <vt:lpstr>Calibri Light</vt:lpstr>
      <vt:lpstr>Cambria Math</vt:lpstr>
      <vt:lpstr>Office Theme</vt:lpstr>
      <vt:lpstr>Extending the frontiers of deep learning  using probabilistic modelling</vt:lpstr>
      <vt:lpstr>PowerPoint Presentation</vt:lpstr>
      <vt:lpstr>PowerPoint Presentation</vt:lpstr>
      <vt:lpstr>PowerPoint Presentation</vt:lpstr>
      <vt:lpstr>Four Key Problems with the Deep Learning Toolkit</vt:lpstr>
      <vt:lpstr>PowerPoint Presentation</vt:lpstr>
      <vt:lpstr>PowerPoint Presentation</vt:lpstr>
      <vt:lpstr>PowerPoint Presentation</vt:lpstr>
      <vt:lpstr>Leveraging related data sets: multi-task learning</vt:lpstr>
      <vt:lpstr>Deep Learning Approaches: old and new</vt:lpstr>
      <vt:lpstr>Task specific parameters: adapting a classifier </vt:lpstr>
      <vt:lpstr>Adapting the feature extractor: FiLM layers[1]</vt:lpstr>
      <vt:lpstr>PowerPoint Presentation</vt:lpstr>
      <vt:lpstr>PowerPoint Presentation</vt:lpstr>
      <vt:lpstr>Classifier Head Adaptation Network </vt:lpstr>
      <vt:lpstr>PowerPoint Presentation</vt:lpstr>
      <vt:lpstr>PowerPoint Presentation</vt:lpstr>
      <vt:lpstr>Meta-Dataset[1] Multi-task, Few-shot Benchmark</vt:lpstr>
      <vt:lpstr>PowerPoint Presentation</vt:lpstr>
      <vt:lpstr>PowerPoint Presentation</vt:lpstr>
      <vt:lpstr>PowerPoint Presentation</vt:lpstr>
      <vt:lpstr>PowerPoint Presentation</vt:lpstr>
      <vt:lpstr>Meta-Dataset Few-Shot Classification Results</vt:lpstr>
      <vt:lpstr>PowerPoint Presentation</vt:lpstr>
      <vt:lpstr>PowerPoint Presentation</vt:lpstr>
      <vt:lpstr>Continual Learning Results: Single head, CIFAR 100</vt:lpstr>
      <vt:lpstr>Active Learning</vt:lpstr>
      <vt:lpstr>Conditional Adaptive Neural Processes (CNAPs)</vt:lpstr>
      <vt:lpstr>References</vt:lpstr>
      <vt:lpstr>Speed of learning new tasks at test time</vt:lpstr>
      <vt:lpstr>PowerPoint Presentation</vt:lpstr>
      <vt:lpstr>PowerPoint Presentation</vt:lpstr>
      <vt:lpstr>clarifai.com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CNAPs</dc:title>
  <dc:creator>User</dc:creator>
  <cp:lastModifiedBy>Richard Turner</cp:lastModifiedBy>
  <cp:revision>94</cp:revision>
  <cp:lastPrinted>2016-12-02T04:40:13Z</cp:lastPrinted>
  <dcterms:created xsi:type="dcterms:W3CDTF">2016-01-14T17:20:21Z</dcterms:created>
  <dcterms:modified xsi:type="dcterms:W3CDTF">2019-09-11T09:53:10Z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b-jobron@microsoft.com</vt:lpwstr>
  </property>
  <property fmtid="{D5CDD505-2E9C-101B-9397-08002B2CF9AE}" pid="6" name="MSIP_Label_f42aa342-8706-4288-bd11-ebb85995028c_SetDate">
    <vt:lpwstr>2018-12-10T15:59:35.9698789Z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